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handoutMasterIdLst>
    <p:handoutMasterId r:id="rId104"/>
  </p:handoutMasterIdLst>
  <p:sldIdLst>
    <p:sldId id="435" r:id="rId2"/>
    <p:sldId id="403" r:id="rId3"/>
    <p:sldId id="490" r:id="rId4"/>
    <p:sldId id="578" r:id="rId5"/>
    <p:sldId id="613" r:id="rId6"/>
    <p:sldId id="579" r:id="rId7"/>
    <p:sldId id="586" r:id="rId8"/>
    <p:sldId id="616" r:id="rId9"/>
    <p:sldId id="715" r:id="rId10"/>
    <p:sldId id="617" r:id="rId11"/>
    <p:sldId id="716" r:id="rId12"/>
    <p:sldId id="717" r:id="rId13"/>
    <p:sldId id="655" r:id="rId14"/>
    <p:sldId id="656" r:id="rId15"/>
    <p:sldId id="627" r:id="rId16"/>
    <p:sldId id="657" r:id="rId17"/>
    <p:sldId id="658" r:id="rId18"/>
    <p:sldId id="659" r:id="rId19"/>
    <p:sldId id="686" r:id="rId20"/>
    <p:sldId id="660" r:id="rId21"/>
    <p:sldId id="661" r:id="rId22"/>
    <p:sldId id="662" r:id="rId23"/>
    <p:sldId id="663" r:id="rId24"/>
    <p:sldId id="664" r:id="rId25"/>
    <p:sldId id="665" r:id="rId26"/>
    <p:sldId id="666" r:id="rId27"/>
    <p:sldId id="667" r:id="rId28"/>
    <p:sldId id="668" r:id="rId29"/>
    <p:sldId id="669" r:id="rId30"/>
    <p:sldId id="670" r:id="rId31"/>
    <p:sldId id="637" r:id="rId32"/>
    <p:sldId id="683" r:id="rId33"/>
    <p:sldId id="685" r:id="rId34"/>
    <p:sldId id="688" r:id="rId35"/>
    <p:sldId id="689" r:id="rId36"/>
    <p:sldId id="692" r:id="rId37"/>
    <p:sldId id="693" r:id="rId38"/>
    <p:sldId id="694" r:id="rId39"/>
    <p:sldId id="696" r:id="rId40"/>
    <p:sldId id="698" r:id="rId41"/>
    <p:sldId id="700" r:id="rId42"/>
    <p:sldId id="645" r:id="rId43"/>
    <p:sldId id="704" r:id="rId44"/>
    <p:sldId id="705" r:id="rId45"/>
    <p:sldId id="706" r:id="rId46"/>
    <p:sldId id="707" r:id="rId47"/>
    <p:sldId id="708" r:id="rId48"/>
    <p:sldId id="709" r:id="rId49"/>
    <p:sldId id="710" r:id="rId50"/>
    <p:sldId id="711" r:id="rId51"/>
    <p:sldId id="713" r:id="rId52"/>
    <p:sldId id="719" r:id="rId53"/>
    <p:sldId id="720" r:id="rId54"/>
    <p:sldId id="721" r:id="rId55"/>
    <p:sldId id="722" r:id="rId56"/>
    <p:sldId id="723" r:id="rId57"/>
    <p:sldId id="724" r:id="rId58"/>
    <p:sldId id="725" r:id="rId59"/>
    <p:sldId id="726" r:id="rId60"/>
    <p:sldId id="727" r:id="rId61"/>
    <p:sldId id="650" r:id="rId62"/>
    <p:sldId id="739" r:id="rId63"/>
    <p:sldId id="740" r:id="rId64"/>
    <p:sldId id="741" r:id="rId65"/>
    <p:sldId id="742" r:id="rId66"/>
    <p:sldId id="743" r:id="rId67"/>
    <p:sldId id="744" r:id="rId68"/>
    <p:sldId id="745" r:id="rId69"/>
    <p:sldId id="746" r:id="rId70"/>
    <p:sldId id="748" r:id="rId71"/>
    <p:sldId id="750" r:id="rId72"/>
    <p:sldId id="751" r:id="rId73"/>
    <p:sldId id="752" r:id="rId74"/>
    <p:sldId id="753" r:id="rId75"/>
    <p:sldId id="754" r:id="rId76"/>
    <p:sldId id="755" r:id="rId77"/>
    <p:sldId id="756" r:id="rId78"/>
    <p:sldId id="757" r:id="rId79"/>
    <p:sldId id="758" r:id="rId80"/>
    <p:sldId id="749" r:id="rId81"/>
    <p:sldId id="728" r:id="rId82"/>
    <p:sldId id="729" r:id="rId83"/>
    <p:sldId id="730" r:id="rId84"/>
    <p:sldId id="731" r:id="rId85"/>
    <p:sldId id="738" r:id="rId86"/>
    <p:sldId id="732" r:id="rId87"/>
    <p:sldId id="733" r:id="rId88"/>
    <p:sldId id="734" r:id="rId89"/>
    <p:sldId id="735" r:id="rId90"/>
    <p:sldId id="736" r:id="rId91"/>
    <p:sldId id="737" r:id="rId92"/>
    <p:sldId id="759" r:id="rId93"/>
    <p:sldId id="760" r:id="rId94"/>
    <p:sldId id="622" r:id="rId95"/>
    <p:sldId id="761" r:id="rId96"/>
    <p:sldId id="762" r:id="rId97"/>
    <p:sldId id="764" r:id="rId98"/>
    <p:sldId id="765" r:id="rId99"/>
    <p:sldId id="766" r:id="rId100"/>
    <p:sldId id="767" r:id="rId101"/>
    <p:sldId id="493" r:id="rId102"/>
  </p:sldIdLst>
  <p:sldSz cx="9144000" cy="5143500" type="screen16x9"/>
  <p:notesSz cx="6858000" cy="9144000"/>
  <p:custDataLst>
    <p:tags r:id="rId105"/>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郑银华" initials="郑银华"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000"/>
    <a:srgbClr val="080808"/>
    <a:srgbClr val="333333"/>
    <a:srgbClr val="1C1C1C"/>
    <a:srgbClr val="000000"/>
    <a:srgbClr val="5F5F5F"/>
    <a:srgbClr val="FCFCFC"/>
    <a:srgbClr val="CCD0D1"/>
    <a:srgbClr val="EED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4660"/>
  </p:normalViewPr>
  <p:slideViewPr>
    <p:cSldViewPr>
      <p:cViewPr varScale="1">
        <p:scale>
          <a:sx n="140" d="100"/>
          <a:sy n="140" d="100"/>
        </p:scale>
        <p:origin x="594" y="120"/>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67" d="100"/>
          <a:sy n="67" d="100"/>
        </p:scale>
        <p:origin x="-288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4033AE-01D4-4A23-A662-79C4F5DC46C8}" type="datetimeFigureOut">
              <a:rPr lang="zh-CN" altLang="en-US" smtClean="0"/>
              <a:pPr/>
              <a:t>2021-06-06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97C730-9D9C-428A-89B2-7CEDA57812F4}" type="slidenum">
              <a:rPr lang="zh-CN" altLang="en-US" smtClean="0"/>
              <a:pPr/>
              <a:t>‹#›</a:t>
            </a:fld>
            <a:endParaRPr lang="zh-CN" altLang="en-US"/>
          </a:p>
        </p:txBody>
      </p:sp>
    </p:spTree>
    <p:extLst>
      <p:ext uri="{BB962C8B-B14F-4D97-AF65-F5344CB8AC3E}">
        <p14:creationId xmlns:p14="http://schemas.microsoft.com/office/powerpoint/2010/main" val="2439584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ea typeface="微软雅黑" panose="020B0503020204020204" pitchFamily="34"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ea typeface="微软雅黑" panose="020B0503020204020204" pitchFamily="34" charset="-122"/>
              </a:defRPr>
            </a:lvl1pPr>
          </a:lstStyle>
          <a:p>
            <a:pPr>
              <a:defRPr/>
            </a:pPr>
            <a:fld id="{FC352DE1-D9E5-4531-BBBC-B6B845746D55}" type="datetimeFigureOut">
              <a:rPr lang="zh-CN" altLang="en-US"/>
              <a:pPr>
                <a:defRPr/>
              </a:pPr>
              <a:t>2021-06-06</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ea typeface="微软雅黑" panose="020B0503020204020204" pitchFamily="3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ea typeface="微软雅黑" panose="020B0503020204020204" pitchFamily="34" charset="-122"/>
              </a:defRPr>
            </a:lvl1pPr>
          </a:lstStyle>
          <a:p>
            <a:pPr>
              <a:defRPr/>
            </a:pPr>
            <a:fld id="{9B1F9C74-436C-461F-A86D-249FDAA45397}" type="slidenum">
              <a:rPr lang="zh-CN" altLang="en-US"/>
              <a:pPr>
                <a:defRPr/>
              </a:pPr>
              <a:t>‹#›</a:t>
            </a:fld>
            <a:endParaRPr lang="zh-CN" altLang="en-US" dirty="0"/>
          </a:p>
        </p:txBody>
      </p:sp>
    </p:spTree>
    <p:extLst>
      <p:ext uri="{BB962C8B-B14F-4D97-AF65-F5344CB8AC3E}">
        <p14:creationId xmlns:p14="http://schemas.microsoft.com/office/powerpoint/2010/main" val="1086371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微软雅黑" panose="020B0503020204020204" pitchFamily="34" charset="-122"/>
        <a:cs typeface="微软雅黑"/>
      </a:defRPr>
    </a:lvl1pPr>
    <a:lvl2pPr marL="457200" algn="l" rtl="0" fontAlgn="base">
      <a:spcBef>
        <a:spcPct val="30000"/>
      </a:spcBef>
      <a:spcAft>
        <a:spcPct val="0"/>
      </a:spcAft>
      <a:defRPr sz="1200" kern="1200">
        <a:solidFill>
          <a:schemeClr val="tx1"/>
        </a:solidFill>
        <a:latin typeface="+mn-lt"/>
        <a:ea typeface="微软雅黑" panose="020B0503020204020204" pitchFamily="34" charset="-122"/>
        <a:cs typeface="微软雅黑"/>
      </a:defRPr>
    </a:lvl2pPr>
    <a:lvl3pPr marL="914400" algn="l" rtl="0" fontAlgn="base">
      <a:spcBef>
        <a:spcPct val="30000"/>
      </a:spcBef>
      <a:spcAft>
        <a:spcPct val="0"/>
      </a:spcAft>
      <a:defRPr sz="1200" kern="1200">
        <a:solidFill>
          <a:schemeClr val="tx1"/>
        </a:solidFill>
        <a:latin typeface="+mn-lt"/>
        <a:ea typeface="微软雅黑" panose="020B0503020204020204" pitchFamily="34" charset="-122"/>
        <a:cs typeface="微软雅黑"/>
      </a:defRPr>
    </a:lvl3pPr>
    <a:lvl4pPr marL="1371600" algn="l" rtl="0" fontAlgn="base">
      <a:spcBef>
        <a:spcPct val="30000"/>
      </a:spcBef>
      <a:spcAft>
        <a:spcPct val="0"/>
      </a:spcAft>
      <a:defRPr sz="1200" kern="1200">
        <a:solidFill>
          <a:schemeClr val="tx1"/>
        </a:solidFill>
        <a:latin typeface="+mn-lt"/>
        <a:ea typeface="微软雅黑" panose="020B0503020204020204" pitchFamily="34" charset="-122"/>
        <a:cs typeface="微软雅黑"/>
      </a:defRPr>
    </a:lvl4pPr>
    <a:lvl5pPr marL="1828800" algn="l" rtl="0" fontAlgn="base">
      <a:spcBef>
        <a:spcPct val="30000"/>
      </a:spcBef>
      <a:spcAft>
        <a:spcPct val="0"/>
      </a:spcAft>
      <a:defRPr sz="1200" kern="1200">
        <a:solidFill>
          <a:schemeClr val="tx1"/>
        </a:solidFill>
        <a:latin typeface="+mn-lt"/>
        <a:ea typeface="微软雅黑" panose="020B0503020204020204" pitchFamily="34" charset="-122"/>
        <a:cs typeface="微软雅黑"/>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p:cNvSpPr>
          <p:nvPr>
            <p:ph type="sldImg"/>
          </p:nvPr>
        </p:nvSpPr>
        <p:spPr bwMode="auto">
          <a:noFill/>
          <a:ln>
            <a:solidFill>
              <a:srgbClr val="000000"/>
            </a:solidFill>
            <a:miter lim="800000"/>
            <a:headEnd/>
            <a:tailEnd/>
          </a:ln>
        </p:spPr>
      </p:sp>
      <p:sp>
        <p:nvSpPr>
          <p:cNvPr id="92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92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5CEE05-73E9-4BEC-AD7E-C7444C089019}" type="slidenum">
              <a:rPr lang="zh-CN" altLang="en-US">
                <a:ea typeface="微软雅黑"/>
                <a:cs typeface="微软雅黑"/>
              </a:rPr>
              <a:pPr/>
              <a:t>1</a:t>
            </a:fld>
            <a:endParaRPr lang="en-US" altLang="zh-CN">
              <a:ea typeface="微软雅黑"/>
              <a:cs typeface="微软雅黑"/>
            </a:endParaRPr>
          </a:p>
        </p:txBody>
      </p:sp>
    </p:spTree>
    <p:extLst>
      <p:ext uri="{BB962C8B-B14F-4D97-AF65-F5344CB8AC3E}">
        <p14:creationId xmlns:p14="http://schemas.microsoft.com/office/powerpoint/2010/main" val="355439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10</a:t>
            </a:fld>
            <a:endParaRPr lang="en-US" altLang="zh-CN">
              <a:ea typeface="微软雅黑"/>
              <a:cs typeface="微软雅黑"/>
            </a:endParaRPr>
          </a:p>
        </p:txBody>
      </p:sp>
    </p:spTree>
    <p:extLst>
      <p:ext uri="{BB962C8B-B14F-4D97-AF65-F5344CB8AC3E}">
        <p14:creationId xmlns:p14="http://schemas.microsoft.com/office/powerpoint/2010/main" val="30905472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100</a:t>
            </a:fld>
            <a:endParaRPr lang="en-US" altLang="zh-CN">
              <a:ea typeface="微软雅黑"/>
              <a:cs typeface="微软雅黑"/>
            </a:endParaRPr>
          </a:p>
        </p:txBody>
      </p:sp>
    </p:spTree>
    <p:extLst>
      <p:ext uri="{BB962C8B-B14F-4D97-AF65-F5344CB8AC3E}">
        <p14:creationId xmlns:p14="http://schemas.microsoft.com/office/powerpoint/2010/main" val="4398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11</a:t>
            </a:fld>
            <a:endParaRPr lang="en-US" altLang="zh-CN">
              <a:ea typeface="微软雅黑"/>
              <a:cs typeface="微软雅黑"/>
            </a:endParaRPr>
          </a:p>
        </p:txBody>
      </p:sp>
    </p:spTree>
    <p:extLst>
      <p:ext uri="{BB962C8B-B14F-4D97-AF65-F5344CB8AC3E}">
        <p14:creationId xmlns:p14="http://schemas.microsoft.com/office/powerpoint/2010/main" val="27829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12</a:t>
            </a:fld>
            <a:endParaRPr lang="en-US" altLang="zh-CN">
              <a:ea typeface="微软雅黑"/>
              <a:cs typeface="微软雅黑"/>
            </a:endParaRPr>
          </a:p>
        </p:txBody>
      </p:sp>
    </p:spTree>
    <p:extLst>
      <p:ext uri="{BB962C8B-B14F-4D97-AF65-F5344CB8AC3E}">
        <p14:creationId xmlns:p14="http://schemas.microsoft.com/office/powerpoint/2010/main" val="289346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13</a:t>
            </a:fld>
            <a:endParaRPr lang="en-US" altLang="zh-CN">
              <a:ea typeface="微软雅黑"/>
              <a:cs typeface="微软雅黑"/>
            </a:endParaRPr>
          </a:p>
        </p:txBody>
      </p:sp>
    </p:spTree>
    <p:extLst>
      <p:ext uri="{BB962C8B-B14F-4D97-AF65-F5344CB8AC3E}">
        <p14:creationId xmlns:p14="http://schemas.microsoft.com/office/powerpoint/2010/main" val="4185933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14</a:t>
            </a:fld>
            <a:endParaRPr lang="en-US" altLang="zh-CN">
              <a:ea typeface="微软雅黑"/>
              <a:cs typeface="微软雅黑"/>
            </a:endParaRPr>
          </a:p>
        </p:txBody>
      </p:sp>
    </p:spTree>
    <p:extLst>
      <p:ext uri="{BB962C8B-B14F-4D97-AF65-F5344CB8AC3E}">
        <p14:creationId xmlns:p14="http://schemas.microsoft.com/office/powerpoint/2010/main" val="514703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15</a:t>
            </a:fld>
            <a:endParaRPr lang="en-US" altLang="zh-CN">
              <a:ea typeface="微软雅黑"/>
              <a:cs typeface="微软雅黑"/>
            </a:endParaRPr>
          </a:p>
        </p:txBody>
      </p:sp>
    </p:spTree>
    <p:extLst>
      <p:ext uri="{BB962C8B-B14F-4D97-AF65-F5344CB8AC3E}">
        <p14:creationId xmlns:p14="http://schemas.microsoft.com/office/powerpoint/2010/main" val="2114902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16</a:t>
            </a:fld>
            <a:endParaRPr lang="en-US" altLang="zh-CN">
              <a:ea typeface="微软雅黑"/>
              <a:cs typeface="微软雅黑"/>
            </a:endParaRPr>
          </a:p>
        </p:txBody>
      </p:sp>
    </p:spTree>
    <p:extLst>
      <p:ext uri="{BB962C8B-B14F-4D97-AF65-F5344CB8AC3E}">
        <p14:creationId xmlns:p14="http://schemas.microsoft.com/office/powerpoint/2010/main" val="95566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17</a:t>
            </a:fld>
            <a:endParaRPr lang="en-US" altLang="zh-CN">
              <a:ea typeface="微软雅黑"/>
              <a:cs typeface="微软雅黑"/>
            </a:endParaRPr>
          </a:p>
        </p:txBody>
      </p:sp>
    </p:spTree>
    <p:extLst>
      <p:ext uri="{BB962C8B-B14F-4D97-AF65-F5344CB8AC3E}">
        <p14:creationId xmlns:p14="http://schemas.microsoft.com/office/powerpoint/2010/main" val="4154157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18</a:t>
            </a:fld>
            <a:endParaRPr lang="en-US" altLang="zh-CN">
              <a:ea typeface="微软雅黑"/>
              <a:cs typeface="微软雅黑"/>
            </a:endParaRPr>
          </a:p>
        </p:txBody>
      </p:sp>
    </p:spTree>
    <p:extLst>
      <p:ext uri="{BB962C8B-B14F-4D97-AF65-F5344CB8AC3E}">
        <p14:creationId xmlns:p14="http://schemas.microsoft.com/office/powerpoint/2010/main" val="2543750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19</a:t>
            </a:fld>
            <a:endParaRPr lang="en-US" altLang="zh-CN">
              <a:ea typeface="微软雅黑"/>
              <a:cs typeface="微软雅黑"/>
            </a:endParaRPr>
          </a:p>
        </p:txBody>
      </p:sp>
    </p:spTree>
    <p:extLst>
      <p:ext uri="{BB962C8B-B14F-4D97-AF65-F5344CB8AC3E}">
        <p14:creationId xmlns:p14="http://schemas.microsoft.com/office/powerpoint/2010/main" val="210676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p:cNvSpPr>
          <p:nvPr>
            <p:ph type="sldImg"/>
          </p:nvPr>
        </p:nvSpPr>
        <p:spPr bwMode="auto">
          <a:noFill/>
          <a:ln>
            <a:solidFill>
              <a:srgbClr val="000000"/>
            </a:solidFill>
            <a:miter lim="800000"/>
            <a:headEnd/>
            <a:tailEnd/>
          </a:ln>
        </p:spPr>
      </p:sp>
      <p:sp>
        <p:nvSpPr>
          <p:cNvPr id="133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133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4A5453-3275-4B3E-ADD6-BA6F4A24C8AB}" type="slidenum">
              <a:rPr lang="zh-CN" altLang="en-US">
                <a:ea typeface="微软雅黑"/>
                <a:cs typeface="微软雅黑"/>
              </a:rPr>
              <a:pPr/>
              <a:t>2</a:t>
            </a:fld>
            <a:endParaRPr lang="en-US" altLang="zh-CN">
              <a:ea typeface="微软雅黑"/>
              <a:cs typeface="微软雅黑"/>
            </a:endParaRPr>
          </a:p>
        </p:txBody>
      </p:sp>
    </p:spTree>
    <p:extLst>
      <p:ext uri="{BB962C8B-B14F-4D97-AF65-F5344CB8AC3E}">
        <p14:creationId xmlns:p14="http://schemas.microsoft.com/office/powerpoint/2010/main" val="4160700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20</a:t>
            </a:fld>
            <a:endParaRPr lang="en-US" altLang="zh-CN">
              <a:ea typeface="微软雅黑"/>
              <a:cs typeface="微软雅黑"/>
            </a:endParaRPr>
          </a:p>
        </p:txBody>
      </p:sp>
    </p:spTree>
    <p:extLst>
      <p:ext uri="{BB962C8B-B14F-4D97-AF65-F5344CB8AC3E}">
        <p14:creationId xmlns:p14="http://schemas.microsoft.com/office/powerpoint/2010/main" val="215150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21</a:t>
            </a:fld>
            <a:endParaRPr lang="en-US" altLang="zh-CN">
              <a:ea typeface="微软雅黑"/>
              <a:cs typeface="微软雅黑"/>
            </a:endParaRPr>
          </a:p>
        </p:txBody>
      </p:sp>
    </p:spTree>
    <p:extLst>
      <p:ext uri="{BB962C8B-B14F-4D97-AF65-F5344CB8AC3E}">
        <p14:creationId xmlns:p14="http://schemas.microsoft.com/office/powerpoint/2010/main" val="2027527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22</a:t>
            </a:fld>
            <a:endParaRPr lang="en-US" altLang="zh-CN">
              <a:ea typeface="微软雅黑"/>
              <a:cs typeface="微软雅黑"/>
            </a:endParaRPr>
          </a:p>
        </p:txBody>
      </p:sp>
    </p:spTree>
    <p:extLst>
      <p:ext uri="{BB962C8B-B14F-4D97-AF65-F5344CB8AC3E}">
        <p14:creationId xmlns:p14="http://schemas.microsoft.com/office/powerpoint/2010/main" val="910326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23</a:t>
            </a:fld>
            <a:endParaRPr lang="en-US" altLang="zh-CN">
              <a:ea typeface="微软雅黑"/>
              <a:cs typeface="微软雅黑"/>
            </a:endParaRPr>
          </a:p>
        </p:txBody>
      </p:sp>
    </p:spTree>
    <p:extLst>
      <p:ext uri="{BB962C8B-B14F-4D97-AF65-F5344CB8AC3E}">
        <p14:creationId xmlns:p14="http://schemas.microsoft.com/office/powerpoint/2010/main" val="2800729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24</a:t>
            </a:fld>
            <a:endParaRPr lang="en-US" altLang="zh-CN">
              <a:ea typeface="微软雅黑"/>
              <a:cs typeface="微软雅黑"/>
            </a:endParaRPr>
          </a:p>
        </p:txBody>
      </p:sp>
    </p:spTree>
    <p:extLst>
      <p:ext uri="{BB962C8B-B14F-4D97-AF65-F5344CB8AC3E}">
        <p14:creationId xmlns:p14="http://schemas.microsoft.com/office/powerpoint/2010/main" val="2142193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25</a:t>
            </a:fld>
            <a:endParaRPr lang="en-US" altLang="zh-CN">
              <a:ea typeface="微软雅黑"/>
              <a:cs typeface="微软雅黑"/>
            </a:endParaRPr>
          </a:p>
        </p:txBody>
      </p:sp>
    </p:spTree>
    <p:extLst>
      <p:ext uri="{BB962C8B-B14F-4D97-AF65-F5344CB8AC3E}">
        <p14:creationId xmlns:p14="http://schemas.microsoft.com/office/powerpoint/2010/main" val="1398739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26</a:t>
            </a:fld>
            <a:endParaRPr lang="en-US" altLang="zh-CN">
              <a:ea typeface="微软雅黑"/>
              <a:cs typeface="微软雅黑"/>
            </a:endParaRPr>
          </a:p>
        </p:txBody>
      </p:sp>
    </p:spTree>
    <p:extLst>
      <p:ext uri="{BB962C8B-B14F-4D97-AF65-F5344CB8AC3E}">
        <p14:creationId xmlns:p14="http://schemas.microsoft.com/office/powerpoint/2010/main" val="4068295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27</a:t>
            </a:fld>
            <a:endParaRPr lang="en-US" altLang="zh-CN">
              <a:ea typeface="微软雅黑"/>
              <a:cs typeface="微软雅黑"/>
            </a:endParaRPr>
          </a:p>
        </p:txBody>
      </p:sp>
    </p:spTree>
    <p:extLst>
      <p:ext uri="{BB962C8B-B14F-4D97-AF65-F5344CB8AC3E}">
        <p14:creationId xmlns:p14="http://schemas.microsoft.com/office/powerpoint/2010/main" val="991881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28</a:t>
            </a:fld>
            <a:endParaRPr lang="en-US" altLang="zh-CN">
              <a:ea typeface="微软雅黑"/>
              <a:cs typeface="微软雅黑"/>
            </a:endParaRPr>
          </a:p>
        </p:txBody>
      </p:sp>
    </p:spTree>
    <p:extLst>
      <p:ext uri="{BB962C8B-B14F-4D97-AF65-F5344CB8AC3E}">
        <p14:creationId xmlns:p14="http://schemas.microsoft.com/office/powerpoint/2010/main" val="3907365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29</a:t>
            </a:fld>
            <a:endParaRPr lang="en-US" altLang="zh-CN">
              <a:ea typeface="微软雅黑"/>
              <a:cs typeface="微软雅黑"/>
            </a:endParaRPr>
          </a:p>
        </p:txBody>
      </p:sp>
    </p:spTree>
    <p:extLst>
      <p:ext uri="{BB962C8B-B14F-4D97-AF65-F5344CB8AC3E}">
        <p14:creationId xmlns:p14="http://schemas.microsoft.com/office/powerpoint/2010/main" val="2156444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headEnd/>
            <a:tailEnd/>
          </a:ln>
        </p:spPr>
      </p:sp>
      <p:sp>
        <p:nvSpPr>
          <p:cNvPr id="153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153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D99A9C-C540-44A2-AB24-643DCA635AC7}" type="slidenum">
              <a:rPr lang="zh-CN" altLang="en-US">
                <a:ea typeface="微软雅黑"/>
                <a:cs typeface="微软雅黑"/>
              </a:rPr>
              <a:pPr/>
              <a:t>3</a:t>
            </a:fld>
            <a:endParaRPr lang="en-US" altLang="zh-CN">
              <a:ea typeface="微软雅黑"/>
              <a:cs typeface="微软雅黑"/>
            </a:endParaRPr>
          </a:p>
        </p:txBody>
      </p:sp>
    </p:spTree>
    <p:extLst>
      <p:ext uri="{BB962C8B-B14F-4D97-AF65-F5344CB8AC3E}">
        <p14:creationId xmlns:p14="http://schemas.microsoft.com/office/powerpoint/2010/main" val="3346641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30</a:t>
            </a:fld>
            <a:endParaRPr lang="en-US" altLang="zh-CN">
              <a:ea typeface="微软雅黑"/>
              <a:cs typeface="微软雅黑"/>
            </a:endParaRPr>
          </a:p>
        </p:txBody>
      </p:sp>
    </p:spTree>
    <p:extLst>
      <p:ext uri="{BB962C8B-B14F-4D97-AF65-F5344CB8AC3E}">
        <p14:creationId xmlns:p14="http://schemas.microsoft.com/office/powerpoint/2010/main" val="1106992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31</a:t>
            </a:fld>
            <a:endParaRPr lang="en-US" altLang="zh-CN">
              <a:ea typeface="微软雅黑"/>
              <a:cs typeface="微软雅黑"/>
            </a:endParaRPr>
          </a:p>
        </p:txBody>
      </p:sp>
    </p:spTree>
    <p:extLst>
      <p:ext uri="{BB962C8B-B14F-4D97-AF65-F5344CB8AC3E}">
        <p14:creationId xmlns:p14="http://schemas.microsoft.com/office/powerpoint/2010/main" val="1674203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32</a:t>
            </a:fld>
            <a:endParaRPr lang="en-US" altLang="zh-CN">
              <a:ea typeface="微软雅黑"/>
              <a:cs typeface="微软雅黑"/>
            </a:endParaRPr>
          </a:p>
        </p:txBody>
      </p:sp>
    </p:spTree>
    <p:extLst>
      <p:ext uri="{BB962C8B-B14F-4D97-AF65-F5344CB8AC3E}">
        <p14:creationId xmlns:p14="http://schemas.microsoft.com/office/powerpoint/2010/main" val="3893800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33</a:t>
            </a:fld>
            <a:endParaRPr lang="en-US" altLang="zh-CN">
              <a:ea typeface="微软雅黑"/>
              <a:cs typeface="微软雅黑"/>
            </a:endParaRPr>
          </a:p>
        </p:txBody>
      </p:sp>
    </p:spTree>
    <p:extLst>
      <p:ext uri="{BB962C8B-B14F-4D97-AF65-F5344CB8AC3E}">
        <p14:creationId xmlns:p14="http://schemas.microsoft.com/office/powerpoint/2010/main" val="4065955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34</a:t>
            </a:fld>
            <a:endParaRPr lang="en-US" altLang="zh-CN">
              <a:ea typeface="微软雅黑"/>
              <a:cs typeface="微软雅黑"/>
            </a:endParaRPr>
          </a:p>
        </p:txBody>
      </p:sp>
    </p:spTree>
    <p:extLst>
      <p:ext uri="{BB962C8B-B14F-4D97-AF65-F5344CB8AC3E}">
        <p14:creationId xmlns:p14="http://schemas.microsoft.com/office/powerpoint/2010/main" val="2963563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35</a:t>
            </a:fld>
            <a:endParaRPr lang="en-US" altLang="zh-CN">
              <a:ea typeface="微软雅黑"/>
              <a:cs typeface="微软雅黑"/>
            </a:endParaRPr>
          </a:p>
        </p:txBody>
      </p:sp>
    </p:spTree>
    <p:extLst>
      <p:ext uri="{BB962C8B-B14F-4D97-AF65-F5344CB8AC3E}">
        <p14:creationId xmlns:p14="http://schemas.microsoft.com/office/powerpoint/2010/main" val="3699549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36</a:t>
            </a:fld>
            <a:endParaRPr lang="en-US" altLang="zh-CN">
              <a:ea typeface="微软雅黑"/>
              <a:cs typeface="微软雅黑"/>
            </a:endParaRPr>
          </a:p>
        </p:txBody>
      </p:sp>
    </p:spTree>
    <p:extLst>
      <p:ext uri="{BB962C8B-B14F-4D97-AF65-F5344CB8AC3E}">
        <p14:creationId xmlns:p14="http://schemas.microsoft.com/office/powerpoint/2010/main" val="1430064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37</a:t>
            </a:fld>
            <a:endParaRPr lang="en-US" altLang="zh-CN">
              <a:ea typeface="微软雅黑"/>
              <a:cs typeface="微软雅黑"/>
            </a:endParaRPr>
          </a:p>
        </p:txBody>
      </p:sp>
    </p:spTree>
    <p:extLst>
      <p:ext uri="{BB962C8B-B14F-4D97-AF65-F5344CB8AC3E}">
        <p14:creationId xmlns:p14="http://schemas.microsoft.com/office/powerpoint/2010/main" val="3580632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38</a:t>
            </a:fld>
            <a:endParaRPr lang="en-US" altLang="zh-CN">
              <a:ea typeface="微软雅黑"/>
              <a:cs typeface="微软雅黑"/>
            </a:endParaRPr>
          </a:p>
        </p:txBody>
      </p:sp>
    </p:spTree>
    <p:extLst>
      <p:ext uri="{BB962C8B-B14F-4D97-AF65-F5344CB8AC3E}">
        <p14:creationId xmlns:p14="http://schemas.microsoft.com/office/powerpoint/2010/main" val="3285155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39</a:t>
            </a:fld>
            <a:endParaRPr lang="en-US" altLang="zh-CN">
              <a:ea typeface="微软雅黑"/>
              <a:cs typeface="微软雅黑"/>
            </a:endParaRPr>
          </a:p>
        </p:txBody>
      </p:sp>
    </p:spTree>
    <p:extLst>
      <p:ext uri="{BB962C8B-B14F-4D97-AF65-F5344CB8AC3E}">
        <p14:creationId xmlns:p14="http://schemas.microsoft.com/office/powerpoint/2010/main" val="2835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4</a:t>
            </a:fld>
            <a:endParaRPr lang="en-US" altLang="zh-CN">
              <a:ea typeface="微软雅黑"/>
              <a:cs typeface="微软雅黑"/>
            </a:endParaRPr>
          </a:p>
        </p:txBody>
      </p:sp>
    </p:spTree>
    <p:extLst>
      <p:ext uri="{BB962C8B-B14F-4D97-AF65-F5344CB8AC3E}">
        <p14:creationId xmlns:p14="http://schemas.microsoft.com/office/powerpoint/2010/main" val="2565059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40</a:t>
            </a:fld>
            <a:endParaRPr lang="en-US" altLang="zh-CN">
              <a:ea typeface="微软雅黑"/>
              <a:cs typeface="微软雅黑"/>
            </a:endParaRPr>
          </a:p>
        </p:txBody>
      </p:sp>
    </p:spTree>
    <p:extLst>
      <p:ext uri="{BB962C8B-B14F-4D97-AF65-F5344CB8AC3E}">
        <p14:creationId xmlns:p14="http://schemas.microsoft.com/office/powerpoint/2010/main" val="2900570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41</a:t>
            </a:fld>
            <a:endParaRPr lang="en-US" altLang="zh-CN">
              <a:ea typeface="微软雅黑"/>
              <a:cs typeface="微软雅黑"/>
            </a:endParaRPr>
          </a:p>
        </p:txBody>
      </p:sp>
    </p:spTree>
    <p:extLst>
      <p:ext uri="{BB962C8B-B14F-4D97-AF65-F5344CB8AC3E}">
        <p14:creationId xmlns:p14="http://schemas.microsoft.com/office/powerpoint/2010/main" val="303193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42</a:t>
            </a:fld>
            <a:endParaRPr lang="en-US" altLang="zh-CN">
              <a:ea typeface="微软雅黑"/>
              <a:cs typeface="微软雅黑"/>
            </a:endParaRPr>
          </a:p>
        </p:txBody>
      </p:sp>
    </p:spTree>
    <p:extLst>
      <p:ext uri="{BB962C8B-B14F-4D97-AF65-F5344CB8AC3E}">
        <p14:creationId xmlns:p14="http://schemas.microsoft.com/office/powerpoint/2010/main" val="3074946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43</a:t>
            </a:fld>
            <a:endParaRPr lang="en-US" altLang="zh-CN">
              <a:ea typeface="微软雅黑"/>
              <a:cs typeface="微软雅黑"/>
            </a:endParaRPr>
          </a:p>
        </p:txBody>
      </p:sp>
    </p:spTree>
    <p:extLst>
      <p:ext uri="{BB962C8B-B14F-4D97-AF65-F5344CB8AC3E}">
        <p14:creationId xmlns:p14="http://schemas.microsoft.com/office/powerpoint/2010/main" val="505748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44</a:t>
            </a:fld>
            <a:endParaRPr lang="en-US" altLang="zh-CN">
              <a:ea typeface="微软雅黑"/>
              <a:cs typeface="微软雅黑"/>
            </a:endParaRPr>
          </a:p>
        </p:txBody>
      </p:sp>
    </p:spTree>
    <p:extLst>
      <p:ext uri="{BB962C8B-B14F-4D97-AF65-F5344CB8AC3E}">
        <p14:creationId xmlns:p14="http://schemas.microsoft.com/office/powerpoint/2010/main" val="731334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45</a:t>
            </a:fld>
            <a:endParaRPr lang="en-US" altLang="zh-CN">
              <a:ea typeface="微软雅黑"/>
              <a:cs typeface="微软雅黑"/>
            </a:endParaRPr>
          </a:p>
        </p:txBody>
      </p:sp>
    </p:spTree>
    <p:extLst>
      <p:ext uri="{BB962C8B-B14F-4D97-AF65-F5344CB8AC3E}">
        <p14:creationId xmlns:p14="http://schemas.microsoft.com/office/powerpoint/2010/main" val="631088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46</a:t>
            </a:fld>
            <a:endParaRPr lang="en-US" altLang="zh-CN">
              <a:ea typeface="微软雅黑"/>
              <a:cs typeface="微软雅黑"/>
            </a:endParaRPr>
          </a:p>
        </p:txBody>
      </p:sp>
    </p:spTree>
    <p:extLst>
      <p:ext uri="{BB962C8B-B14F-4D97-AF65-F5344CB8AC3E}">
        <p14:creationId xmlns:p14="http://schemas.microsoft.com/office/powerpoint/2010/main" val="376237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47</a:t>
            </a:fld>
            <a:endParaRPr lang="en-US" altLang="zh-CN">
              <a:ea typeface="微软雅黑"/>
              <a:cs typeface="微软雅黑"/>
            </a:endParaRPr>
          </a:p>
        </p:txBody>
      </p:sp>
    </p:spTree>
    <p:extLst>
      <p:ext uri="{BB962C8B-B14F-4D97-AF65-F5344CB8AC3E}">
        <p14:creationId xmlns:p14="http://schemas.microsoft.com/office/powerpoint/2010/main" val="2094801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48</a:t>
            </a:fld>
            <a:endParaRPr lang="en-US" altLang="zh-CN">
              <a:ea typeface="微软雅黑"/>
              <a:cs typeface="微软雅黑"/>
            </a:endParaRPr>
          </a:p>
        </p:txBody>
      </p:sp>
    </p:spTree>
    <p:extLst>
      <p:ext uri="{BB962C8B-B14F-4D97-AF65-F5344CB8AC3E}">
        <p14:creationId xmlns:p14="http://schemas.microsoft.com/office/powerpoint/2010/main" val="1402199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49</a:t>
            </a:fld>
            <a:endParaRPr lang="en-US" altLang="zh-CN">
              <a:ea typeface="微软雅黑"/>
              <a:cs typeface="微软雅黑"/>
            </a:endParaRPr>
          </a:p>
        </p:txBody>
      </p:sp>
    </p:spTree>
    <p:extLst>
      <p:ext uri="{BB962C8B-B14F-4D97-AF65-F5344CB8AC3E}">
        <p14:creationId xmlns:p14="http://schemas.microsoft.com/office/powerpoint/2010/main" val="5255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5</a:t>
            </a:fld>
            <a:endParaRPr lang="en-US" altLang="zh-CN">
              <a:ea typeface="微软雅黑"/>
              <a:cs typeface="微软雅黑"/>
            </a:endParaRPr>
          </a:p>
        </p:txBody>
      </p:sp>
    </p:spTree>
    <p:extLst>
      <p:ext uri="{BB962C8B-B14F-4D97-AF65-F5344CB8AC3E}">
        <p14:creationId xmlns:p14="http://schemas.microsoft.com/office/powerpoint/2010/main" val="2527762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50</a:t>
            </a:fld>
            <a:endParaRPr lang="en-US" altLang="zh-CN">
              <a:ea typeface="微软雅黑"/>
              <a:cs typeface="微软雅黑"/>
            </a:endParaRPr>
          </a:p>
        </p:txBody>
      </p:sp>
    </p:spTree>
    <p:extLst>
      <p:ext uri="{BB962C8B-B14F-4D97-AF65-F5344CB8AC3E}">
        <p14:creationId xmlns:p14="http://schemas.microsoft.com/office/powerpoint/2010/main" val="3801513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51</a:t>
            </a:fld>
            <a:endParaRPr lang="en-US" altLang="zh-CN">
              <a:ea typeface="微软雅黑"/>
              <a:cs typeface="微软雅黑"/>
            </a:endParaRPr>
          </a:p>
        </p:txBody>
      </p:sp>
    </p:spTree>
    <p:extLst>
      <p:ext uri="{BB962C8B-B14F-4D97-AF65-F5344CB8AC3E}">
        <p14:creationId xmlns:p14="http://schemas.microsoft.com/office/powerpoint/2010/main" val="1470706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52</a:t>
            </a:fld>
            <a:endParaRPr lang="en-US" altLang="zh-CN">
              <a:ea typeface="微软雅黑"/>
              <a:cs typeface="微软雅黑"/>
            </a:endParaRPr>
          </a:p>
        </p:txBody>
      </p:sp>
    </p:spTree>
    <p:extLst>
      <p:ext uri="{BB962C8B-B14F-4D97-AF65-F5344CB8AC3E}">
        <p14:creationId xmlns:p14="http://schemas.microsoft.com/office/powerpoint/2010/main" val="30842847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53</a:t>
            </a:fld>
            <a:endParaRPr lang="en-US" altLang="zh-CN">
              <a:ea typeface="微软雅黑"/>
              <a:cs typeface="微软雅黑"/>
            </a:endParaRPr>
          </a:p>
        </p:txBody>
      </p:sp>
    </p:spTree>
    <p:extLst>
      <p:ext uri="{BB962C8B-B14F-4D97-AF65-F5344CB8AC3E}">
        <p14:creationId xmlns:p14="http://schemas.microsoft.com/office/powerpoint/2010/main" val="12167248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54</a:t>
            </a:fld>
            <a:endParaRPr lang="en-US" altLang="zh-CN">
              <a:ea typeface="微软雅黑"/>
              <a:cs typeface="微软雅黑"/>
            </a:endParaRPr>
          </a:p>
        </p:txBody>
      </p:sp>
    </p:spTree>
    <p:extLst>
      <p:ext uri="{BB962C8B-B14F-4D97-AF65-F5344CB8AC3E}">
        <p14:creationId xmlns:p14="http://schemas.microsoft.com/office/powerpoint/2010/main" val="3784460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55</a:t>
            </a:fld>
            <a:endParaRPr lang="en-US" altLang="zh-CN">
              <a:ea typeface="微软雅黑"/>
              <a:cs typeface="微软雅黑"/>
            </a:endParaRPr>
          </a:p>
        </p:txBody>
      </p:sp>
    </p:spTree>
    <p:extLst>
      <p:ext uri="{BB962C8B-B14F-4D97-AF65-F5344CB8AC3E}">
        <p14:creationId xmlns:p14="http://schemas.microsoft.com/office/powerpoint/2010/main" val="31302582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56</a:t>
            </a:fld>
            <a:endParaRPr lang="en-US" altLang="zh-CN">
              <a:ea typeface="微软雅黑"/>
              <a:cs typeface="微软雅黑"/>
            </a:endParaRPr>
          </a:p>
        </p:txBody>
      </p:sp>
    </p:spTree>
    <p:extLst>
      <p:ext uri="{BB962C8B-B14F-4D97-AF65-F5344CB8AC3E}">
        <p14:creationId xmlns:p14="http://schemas.microsoft.com/office/powerpoint/2010/main" val="11998218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57</a:t>
            </a:fld>
            <a:endParaRPr lang="en-US" altLang="zh-CN">
              <a:ea typeface="微软雅黑"/>
              <a:cs typeface="微软雅黑"/>
            </a:endParaRPr>
          </a:p>
        </p:txBody>
      </p:sp>
    </p:spTree>
    <p:extLst>
      <p:ext uri="{BB962C8B-B14F-4D97-AF65-F5344CB8AC3E}">
        <p14:creationId xmlns:p14="http://schemas.microsoft.com/office/powerpoint/2010/main" val="40982047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58</a:t>
            </a:fld>
            <a:endParaRPr lang="en-US" altLang="zh-CN">
              <a:ea typeface="微软雅黑"/>
              <a:cs typeface="微软雅黑"/>
            </a:endParaRPr>
          </a:p>
        </p:txBody>
      </p:sp>
    </p:spTree>
    <p:extLst>
      <p:ext uri="{BB962C8B-B14F-4D97-AF65-F5344CB8AC3E}">
        <p14:creationId xmlns:p14="http://schemas.microsoft.com/office/powerpoint/2010/main" val="22021896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59</a:t>
            </a:fld>
            <a:endParaRPr lang="en-US" altLang="zh-CN">
              <a:ea typeface="微软雅黑"/>
              <a:cs typeface="微软雅黑"/>
            </a:endParaRPr>
          </a:p>
        </p:txBody>
      </p:sp>
    </p:spTree>
    <p:extLst>
      <p:ext uri="{BB962C8B-B14F-4D97-AF65-F5344CB8AC3E}">
        <p14:creationId xmlns:p14="http://schemas.microsoft.com/office/powerpoint/2010/main" val="77991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368A36-46A3-4024-9739-A5217B7450C0}" type="slidenum">
              <a:rPr lang="zh-CN" altLang="en-US">
                <a:ea typeface="微软雅黑"/>
                <a:cs typeface="微软雅黑"/>
              </a:rPr>
              <a:pPr/>
              <a:t>6</a:t>
            </a:fld>
            <a:endParaRPr lang="en-US" altLang="zh-CN">
              <a:ea typeface="微软雅黑"/>
              <a:cs typeface="微软雅黑"/>
            </a:endParaRPr>
          </a:p>
        </p:txBody>
      </p:sp>
    </p:spTree>
    <p:extLst>
      <p:ext uri="{BB962C8B-B14F-4D97-AF65-F5344CB8AC3E}">
        <p14:creationId xmlns:p14="http://schemas.microsoft.com/office/powerpoint/2010/main" val="9599413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60</a:t>
            </a:fld>
            <a:endParaRPr lang="en-US" altLang="zh-CN">
              <a:ea typeface="微软雅黑"/>
              <a:cs typeface="微软雅黑"/>
            </a:endParaRPr>
          </a:p>
        </p:txBody>
      </p:sp>
    </p:spTree>
    <p:extLst>
      <p:ext uri="{BB962C8B-B14F-4D97-AF65-F5344CB8AC3E}">
        <p14:creationId xmlns:p14="http://schemas.microsoft.com/office/powerpoint/2010/main" val="3017328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61</a:t>
            </a:fld>
            <a:endParaRPr lang="en-US" altLang="zh-CN">
              <a:ea typeface="微软雅黑"/>
              <a:cs typeface="微软雅黑"/>
            </a:endParaRPr>
          </a:p>
        </p:txBody>
      </p:sp>
    </p:spTree>
    <p:extLst>
      <p:ext uri="{BB962C8B-B14F-4D97-AF65-F5344CB8AC3E}">
        <p14:creationId xmlns:p14="http://schemas.microsoft.com/office/powerpoint/2010/main" val="4094074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62</a:t>
            </a:fld>
            <a:endParaRPr lang="en-US" altLang="zh-CN">
              <a:ea typeface="微软雅黑"/>
              <a:cs typeface="微软雅黑"/>
            </a:endParaRPr>
          </a:p>
        </p:txBody>
      </p:sp>
    </p:spTree>
    <p:extLst>
      <p:ext uri="{BB962C8B-B14F-4D97-AF65-F5344CB8AC3E}">
        <p14:creationId xmlns:p14="http://schemas.microsoft.com/office/powerpoint/2010/main" val="42864779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63</a:t>
            </a:fld>
            <a:endParaRPr lang="en-US" altLang="zh-CN">
              <a:ea typeface="微软雅黑"/>
              <a:cs typeface="微软雅黑"/>
            </a:endParaRPr>
          </a:p>
        </p:txBody>
      </p:sp>
    </p:spTree>
    <p:extLst>
      <p:ext uri="{BB962C8B-B14F-4D97-AF65-F5344CB8AC3E}">
        <p14:creationId xmlns:p14="http://schemas.microsoft.com/office/powerpoint/2010/main" val="11562505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64</a:t>
            </a:fld>
            <a:endParaRPr lang="en-US" altLang="zh-CN">
              <a:ea typeface="微软雅黑"/>
              <a:cs typeface="微软雅黑"/>
            </a:endParaRPr>
          </a:p>
        </p:txBody>
      </p:sp>
    </p:spTree>
    <p:extLst>
      <p:ext uri="{BB962C8B-B14F-4D97-AF65-F5344CB8AC3E}">
        <p14:creationId xmlns:p14="http://schemas.microsoft.com/office/powerpoint/2010/main" val="25455012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65</a:t>
            </a:fld>
            <a:endParaRPr lang="en-US" altLang="zh-CN">
              <a:ea typeface="微软雅黑"/>
              <a:cs typeface="微软雅黑"/>
            </a:endParaRPr>
          </a:p>
        </p:txBody>
      </p:sp>
    </p:spTree>
    <p:extLst>
      <p:ext uri="{BB962C8B-B14F-4D97-AF65-F5344CB8AC3E}">
        <p14:creationId xmlns:p14="http://schemas.microsoft.com/office/powerpoint/2010/main" val="4735290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66</a:t>
            </a:fld>
            <a:endParaRPr lang="en-US" altLang="zh-CN">
              <a:ea typeface="微软雅黑"/>
              <a:cs typeface="微软雅黑"/>
            </a:endParaRPr>
          </a:p>
        </p:txBody>
      </p:sp>
    </p:spTree>
    <p:extLst>
      <p:ext uri="{BB962C8B-B14F-4D97-AF65-F5344CB8AC3E}">
        <p14:creationId xmlns:p14="http://schemas.microsoft.com/office/powerpoint/2010/main" val="34791294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67</a:t>
            </a:fld>
            <a:endParaRPr lang="en-US" altLang="zh-CN">
              <a:ea typeface="微软雅黑"/>
              <a:cs typeface="微软雅黑"/>
            </a:endParaRPr>
          </a:p>
        </p:txBody>
      </p:sp>
    </p:spTree>
    <p:extLst>
      <p:ext uri="{BB962C8B-B14F-4D97-AF65-F5344CB8AC3E}">
        <p14:creationId xmlns:p14="http://schemas.microsoft.com/office/powerpoint/2010/main" val="34604813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68</a:t>
            </a:fld>
            <a:endParaRPr lang="en-US" altLang="zh-CN">
              <a:ea typeface="微软雅黑"/>
              <a:cs typeface="微软雅黑"/>
            </a:endParaRPr>
          </a:p>
        </p:txBody>
      </p:sp>
    </p:spTree>
    <p:extLst>
      <p:ext uri="{BB962C8B-B14F-4D97-AF65-F5344CB8AC3E}">
        <p14:creationId xmlns:p14="http://schemas.microsoft.com/office/powerpoint/2010/main" val="34833274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69</a:t>
            </a:fld>
            <a:endParaRPr lang="en-US" altLang="zh-CN">
              <a:ea typeface="微软雅黑"/>
              <a:cs typeface="微软雅黑"/>
            </a:endParaRPr>
          </a:p>
        </p:txBody>
      </p:sp>
    </p:spTree>
    <p:extLst>
      <p:ext uri="{BB962C8B-B14F-4D97-AF65-F5344CB8AC3E}">
        <p14:creationId xmlns:p14="http://schemas.microsoft.com/office/powerpoint/2010/main" val="239922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7</a:t>
            </a:fld>
            <a:endParaRPr lang="en-US" altLang="zh-CN">
              <a:ea typeface="微软雅黑"/>
              <a:cs typeface="微软雅黑"/>
            </a:endParaRPr>
          </a:p>
        </p:txBody>
      </p:sp>
    </p:spTree>
    <p:extLst>
      <p:ext uri="{BB962C8B-B14F-4D97-AF65-F5344CB8AC3E}">
        <p14:creationId xmlns:p14="http://schemas.microsoft.com/office/powerpoint/2010/main" val="21615643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70</a:t>
            </a:fld>
            <a:endParaRPr lang="en-US" altLang="zh-CN">
              <a:ea typeface="微软雅黑"/>
              <a:cs typeface="微软雅黑"/>
            </a:endParaRPr>
          </a:p>
        </p:txBody>
      </p:sp>
    </p:spTree>
    <p:extLst>
      <p:ext uri="{BB962C8B-B14F-4D97-AF65-F5344CB8AC3E}">
        <p14:creationId xmlns:p14="http://schemas.microsoft.com/office/powerpoint/2010/main" val="28749177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71</a:t>
            </a:fld>
            <a:endParaRPr lang="en-US" altLang="zh-CN">
              <a:ea typeface="微软雅黑"/>
              <a:cs typeface="微软雅黑"/>
            </a:endParaRPr>
          </a:p>
        </p:txBody>
      </p:sp>
    </p:spTree>
    <p:extLst>
      <p:ext uri="{BB962C8B-B14F-4D97-AF65-F5344CB8AC3E}">
        <p14:creationId xmlns:p14="http://schemas.microsoft.com/office/powerpoint/2010/main" val="36210741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72</a:t>
            </a:fld>
            <a:endParaRPr lang="en-US" altLang="zh-CN">
              <a:ea typeface="微软雅黑"/>
              <a:cs typeface="微软雅黑"/>
            </a:endParaRPr>
          </a:p>
        </p:txBody>
      </p:sp>
    </p:spTree>
    <p:extLst>
      <p:ext uri="{BB962C8B-B14F-4D97-AF65-F5344CB8AC3E}">
        <p14:creationId xmlns:p14="http://schemas.microsoft.com/office/powerpoint/2010/main" val="4563973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73</a:t>
            </a:fld>
            <a:endParaRPr lang="en-US" altLang="zh-CN">
              <a:ea typeface="微软雅黑"/>
              <a:cs typeface="微软雅黑"/>
            </a:endParaRPr>
          </a:p>
        </p:txBody>
      </p:sp>
    </p:spTree>
    <p:extLst>
      <p:ext uri="{BB962C8B-B14F-4D97-AF65-F5344CB8AC3E}">
        <p14:creationId xmlns:p14="http://schemas.microsoft.com/office/powerpoint/2010/main" val="17279961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74</a:t>
            </a:fld>
            <a:endParaRPr lang="en-US" altLang="zh-CN">
              <a:ea typeface="微软雅黑"/>
              <a:cs typeface="微软雅黑"/>
            </a:endParaRPr>
          </a:p>
        </p:txBody>
      </p:sp>
    </p:spTree>
    <p:extLst>
      <p:ext uri="{BB962C8B-B14F-4D97-AF65-F5344CB8AC3E}">
        <p14:creationId xmlns:p14="http://schemas.microsoft.com/office/powerpoint/2010/main" val="30721420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75</a:t>
            </a:fld>
            <a:endParaRPr lang="en-US" altLang="zh-CN">
              <a:ea typeface="微软雅黑"/>
              <a:cs typeface="微软雅黑"/>
            </a:endParaRPr>
          </a:p>
        </p:txBody>
      </p:sp>
    </p:spTree>
    <p:extLst>
      <p:ext uri="{BB962C8B-B14F-4D97-AF65-F5344CB8AC3E}">
        <p14:creationId xmlns:p14="http://schemas.microsoft.com/office/powerpoint/2010/main" val="21666598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76</a:t>
            </a:fld>
            <a:endParaRPr lang="en-US" altLang="zh-CN">
              <a:ea typeface="微软雅黑"/>
              <a:cs typeface="微软雅黑"/>
            </a:endParaRPr>
          </a:p>
        </p:txBody>
      </p:sp>
    </p:spTree>
    <p:extLst>
      <p:ext uri="{BB962C8B-B14F-4D97-AF65-F5344CB8AC3E}">
        <p14:creationId xmlns:p14="http://schemas.microsoft.com/office/powerpoint/2010/main" val="17444579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77</a:t>
            </a:fld>
            <a:endParaRPr lang="en-US" altLang="zh-CN">
              <a:ea typeface="微软雅黑"/>
              <a:cs typeface="微软雅黑"/>
            </a:endParaRPr>
          </a:p>
        </p:txBody>
      </p:sp>
    </p:spTree>
    <p:extLst>
      <p:ext uri="{BB962C8B-B14F-4D97-AF65-F5344CB8AC3E}">
        <p14:creationId xmlns:p14="http://schemas.microsoft.com/office/powerpoint/2010/main" val="29449589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78</a:t>
            </a:fld>
            <a:endParaRPr lang="en-US" altLang="zh-CN">
              <a:ea typeface="微软雅黑"/>
              <a:cs typeface="微软雅黑"/>
            </a:endParaRPr>
          </a:p>
        </p:txBody>
      </p:sp>
    </p:spTree>
    <p:extLst>
      <p:ext uri="{BB962C8B-B14F-4D97-AF65-F5344CB8AC3E}">
        <p14:creationId xmlns:p14="http://schemas.microsoft.com/office/powerpoint/2010/main" val="27000602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79</a:t>
            </a:fld>
            <a:endParaRPr lang="en-US" altLang="zh-CN">
              <a:ea typeface="微软雅黑"/>
              <a:cs typeface="微软雅黑"/>
            </a:endParaRPr>
          </a:p>
        </p:txBody>
      </p:sp>
    </p:spTree>
    <p:extLst>
      <p:ext uri="{BB962C8B-B14F-4D97-AF65-F5344CB8AC3E}">
        <p14:creationId xmlns:p14="http://schemas.microsoft.com/office/powerpoint/2010/main" val="196181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8</a:t>
            </a:fld>
            <a:endParaRPr lang="en-US" altLang="zh-CN">
              <a:ea typeface="微软雅黑"/>
              <a:cs typeface="微软雅黑"/>
            </a:endParaRPr>
          </a:p>
        </p:txBody>
      </p:sp>
    </p:spTree>
    <p:extLst>
      <p:ext uri="{BB962C8B-B14F-4D97-AF65-F5344CB8AC3E}">
        <p14:creationId xmlns:p14="http://schemas.microsoft.com/office/powerpoint/2010/main" val="20632440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80</a:t>
            </a:fld>
            <a:endParaRPr lang="en-US" altLang="zh-CN">
              <a:ea typeface="微软雅黑"/>
              <a:cs typeface="微软雅黑"/>
            </a:endParaRPr>
          </a:p>
        </p:txBody>
      </p:sp>
    </p:spTree>
    <p:extLst>
      <p:ext uri="{BB962C8B-B14F-4D97-AF65-F5344CB8AC3E}">
        <p14:creationId xmlns:p14="http://schemas.microsoft.com/office/powerpoint/2010/main" val="34730947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81</a:t>
            </a:fld>
            <a:endParaRPr lang="en-US" altLang="zh-CN">
              <a:ea typeface="微软雅黑"/>
              <a:cs typeface="微软雅黑"/>
            </a:endParaRPr>
          </a:p>
        </p:txBody>
      </p:sp>
    </p:spTree>
    <p:extLst>
      <p:ext uri="{BB962C8B-B14F-4D97-AF65-F5344CB8AC3E}">
        <p14:creationId xmlns:p14="http://schemas.microsoft.com/office/powerpoint/2010/main" val="21975171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82</a:t>
            </a:fld>
            <a:endParaRPr lang="en-US" altLang="zh-CN">
              <a:ea typeface="微软雅黑"/>
              <a:cs typeface="微软雅黑"/>
            </a:endParaRPr>
          </a:p>
        </p:txBody>
      </p:sp>
    </p:spTree>
    <p:extLst>
      <p:ext uri="{BB962C8B-B14F-4D97-AF65-F5344CB8AC3E}">
        <p14:creationId xmlns:p14="http://schemas.microsoft.com/office/powerpoint/2010/main" val="22723786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83</a:t>
            </a:fld>
            <a:endParaRPr lang="en-US" altLang="zh-CN">
              <a:ea typeface="微软雅黑"/>
              <a:cs typeface="微软雅黑"/>
            </a:endParaRPr>
          </a:p>
        </p:txBody>
      </p:sp>
    </p:spTree>
    <p:extLst>
      <p:ext uri="{BB962C8B-B14F-4D97-AF65-F5344CB8AC3E}">
        <p14:creationId xmlns:p14="http://schemas.microsoft.com/office/powerpoint/2010/main" val="40215597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84</a:t>
            </a:fld>
            <a:endParaRPr lang="en-US" altLang="zh-CN">
              <a:ea typeface="微软雅黑"/>
              <a:cs typeface="微软雅黑"/>
            </a:endParaRPr>
          </a:p>
        </p:txBody>
      </p:sp>
    </p:spTree>
    <p:extLst>
      <p:ext uri="{BB962C8B-B14F-4D97-AF65-F5344CB8AC3E}">
        <p14:creationId xmlns:p14="http://schemas.microsoft.com/office/powerpoint/2010/main" val="14548487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85</a:t>
            </a:fld>
            <a:endParaRPr lang="en-US" altLang="zh-CN">
              <a:ea typeface="微软雅黑"/>
              <a:cs typeface="微软雅黑"/>
            </a:endParaRPr>
          </a:p>
        </p:txBody>
      </p:sp>
    </p:spTree>
    <p:extLst>
      <p:ext uri="{BB962C8B-B14F-4D97-AF65-F5344CB8AC3E}">
        <p14:creationId xmlns:p14="http://schemas.microsoft.com/office/powerpoint/2010/main" val="34513696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86</a:t>
            </a:fld>
            <a:endParaRPr lang="en-US" altLang="zh-CN">
              <a:ea typeface="微软雅黑"/>
              <a:cs typeface="微软雅黑"/>
            </a:endParaRPr>
          </a:p>
        </p:txBody>
      </p:sp>
    </p:spTree>
    <p:extLst>
      <p:ext uri="{BB962C8B-B14F-4D97-AF65-F5344CB8AC3E}">
        <p14:creationId xmlns:p14="http://schemas.microsoft.com/office/powerpoint/2010/main" val="34148766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87</a:t>
            </a:fld>
            <a:endParaRPr lang="en-US" altLang="zh-CN">
              <a:ea typeface="微软雅黑"/>
              <a:cs typeface="微软雅黑"/>
            </a:endParaRPr>
          </a:p>
        </p:txBody>
      </p:sp>
    </p:spTree>
    <p:extLst>
      <p:ext uri="{BB962C8B-B14F-4D97-AF65-F5344CB8AC3E}">
        <p14:creationId xmlns:p14="http://schemas.microsoft.com/office/powerpoint/2010/main" val="39428660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88</a:t>
            </a:fld>
            <a:endParaRPr lang="en-US" altLang="zh-CN">
              <a:ea typeface="微软雅黑"/>
              <a:cs typeface="微软雅黑"/>
            </a:endParaRPr>
          </a:p>
        </p:txBody>
      </p:sp>
    </p:spTree>
    <p:extLst>
      <p:ext uri="{BB962C8B-B14F-4D97-AF65-F5344CB8AC3E}">
        <p14:creationId xmlns:p14="http://schemas.microsoft.com/office/powerpoint/2010/main" val="5596819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89</a:t>
            </a:fld>
            <a:endParaRPr lang="en-US" altLang="zh-CN">
              <a:ea typeface="微软雅黑"/>
              <a:cs typeface="微软雅黑"/>
            </a:endParaRPr>
          </a:p>
        </p:txBody>
      </p:sp>
    </p:spTree>
    <p:extLst>
      <p:ext uri="{BB962C8B-B14F-4D97-AF65-F5344CB8AC3E}">
        <p14:creationId xmlns:p14="http://schemas.microsoft.com/office/powerpoint/2010/main" val="219570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9</a:t>
            </a:fld>
            <a:endParaRPr lang="en-US" altLang="zh-CN">
              <a:ea typeface="微软雅黑"/>
              <a:cs typeface="微软雅黑"/>
            </a:endParaRPr>
          </a:p>
        </p:txBody>
      </p:sp>
    </p:spTree>
    <p:extLst>
      <p:ext uri="{BB962C8B-B14F-4D97-AF65-F5344CB8AC3E}">
        <p14:creationId xmlns:p14="http://schemas.microsoft.com/office/powerpoint/2010/main" val="19945672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90</a:t>
            </a:fld>
            <a:endParaRPr lang="en-US" altLang="zh-CN">
              <a:ea typeface="微软雅黑"/>
              <a:cs typeface="微软雅黑"/>
            </a:endParaRPr>
          </a:p>
        </p:txBody>
      </p:sp>
    </p:spTree>
    <p:extLst>
      <p:ext uri="{BB962C8B-B14F-4D97-AF65-F5344CB8AC3E}">
        <p14:creationId xmlns:p14="http://schemas.microsoft.com/office/powerpoint/2010/main" val="233719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91</a:t>
            </a:fld>
            <a:endParaRPr lang="en-US" altLang="zh-CN">
              <a:ea typeface="微软雅黑"/>
              <a:cs typeface="微软雅黑"/>
            </a:endParaRPr>
          </a:p>
        </p:txBody>
      </p:sp>
    </p:spTree>
    <p:extLst>
      <p:ext uri="{BB962C8B-B14F-4D97-AF65-F5344CB8AC3E}">
        <p14:creationId xmlns:p14="http://schemas.microsoft.com/office/powerpoint/2010/main" val="28397906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92</a:t>
            </a:fld>
            <a:endParaRPr lang="en-US" altLang="zh-CN">
              <a:ea typeface="微软雅黑"/>
              <a:cs typeface="微软雅黑"/>
            </a:endParaRPr>
          </a:p>
        </p:txBody>
      </p:sp>
    </p:spTree>
    <p:extLst>
      <p:ext uri="{BB962C8B-B14F-4D97-AF65-F5344CB8AC3E}">
        <p14:creationId xmlns:p14="http://schemas.microsoft.com/office/powerpoint/2010/main" val="6563365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93</a:t>
            </a:fld>
            <a:endParaRPr lang="en-US" altLang="zh-CN">
              <a:ea typeface="微软雅黑"/>
              <a:cs typeface="微软雅黑"/>
            </a:endParaRPr>
          </a:p>
        </p:txBody>
      </p:sp>
    </p:spTree>
    <p:extLst>
      <p:ext uri="{BB962C8B-B14F-4D97-AF65-F5344CB8AC3E}">
        <p14:creationId xmlns:p14="http://schemas.microsoft.com/office/powerpoint/2010/main" val="13550334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368A36-46A3-4024-9739-A5217B7450C0}" type="slidenum">
              <a:rPr lang="zh-CN" altLang="en-US">
                <a:ea typeface="微软雅黑"/>
                <a:cs typeface="微软雅黑"/>
              </a:rPr>
              <a:pPr/>
              <a:t>94</a:t>
            </a:fld>
            <a:endParaRPr lang="en-US" altLang="zh-CN">
              <a:ea typeface="微软雅黑"/>
              <a:cs typeface="微软雅黑"/>
            </a:endParaRPr>
          </a:p>
        </p:txBody>
      </p:sp>
    </p:spTree>
    <p:extLst>
      <p:ext uri="{BB962C8B-B14F-4D97-AF65-F5344CB8AC3E}">
        <p14:creationId xmlns:p14="http://schemas.microsoft.com/office/powerpoint/2010/main" val="24065459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95</a:t>
            </a:fld>
            <a:endParaRPr lang="en-US" altLang="zh-CN">
              <a:ea typeface="微软雅黑"/>
              <a:cs typeface="微软雅黑"/>
            </a:endParaRPr>
          </a:p>
        </p:txBody>
      </p:sp>
    </p:spTree>
    <p:extLst>
      <p:ext uri="{BB962C8B-B14F-4D97-AF65-F5344CB8AC3E}">
        <p14:creationId xmlns:p14="http://schemas.microsoft.com/office/powerpoint/2010/main" val="29678401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96</a:t>
            </a:fld>
            <a:endParaRPr lang="en-US" altLang="zh-CN">
              <a:ea typeface="微软雅黑"/>
              <a:cs typeface="微软雅黑"/>
            </a:endParaRPr>
          </a:p>
        </p:txBody>
      </p:sp>
    </p:spTree>
    <p:extLst>
      <p:ext uri="{BB962C8B-B14F-4D97-AF65-F5344CB8AC3E}">
        <p14:creationId xmlns:p14="http://schemas.microsoft.com/office/powerpoint/2010/main" val="38687369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97</a:t>
            </a:fld>
            <a:endParaRPr lang="en-US" altLang="zh-CN">
              <a:ea typeface="微软雅黑"/>
              <a:cs typeface="微软雅黑"/>
            </a:endParaRPr>
          </a:p>
        </p:txBody>
      </p:sp>
    </p:spTree>
    <p:extLst>
      <p:ext uri="{BB962C8B-B14F-4D97-AF65-F5344CB8AC3E}">
        <p14:creationId xmlns:p14="http://schemas.microsoft.com/office/powerpoint/2010/main" val="15995151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98</a:t>
            </a:fld>
            <a:endParaRPr lang="en-US" altLang="zh-CN">
              <a:ea typeface="微软雅黑"/>
              <a:cs typeface="微软雅黑"/>
            </a:endParaRPr>
          </a:p>
        </p:txBody>
      </p:sp>
    </p:spTree>
    <p:extLst>
      <p:ext uri="{BB962C8B-B14F-4D97-AF65-F5344CB8AC3E}">
        <p14:creationId xmlns:p14="http://schemas.microsoft.com/office/powerpoint/2010/main" val="17366149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5F6AC6-8079-4BE1-BE1A-D1ECEE745C35}" type="slidenum">
              <a:rPr lang="zh-CN" altLang="en-US">
                <a:ea typeface="微软雅黑"/>
                <a:cs typeface="微软雅黑"/>
              </a:rPr>
              <a:pPr/>
              <a:t>99</a:t>
            </a:fld>
            <a:endParaRPr lang="en-US" altLang="zh-CN">
              <a:ea typeface="微软雅黑"/>
              <a:cs typeface="微软雅黑"/>
            </a:endParaRPr>
          </a:p>
        </p:txBody>
      </p:sp>
    </p:spTree>
    <p:extLst>
      <p:ext uri="{BB962C8B-B14F-4D97-AF65-F5344CB8AC3E}">
        <p14:creationId xmlns:p14="http://schemas.microsoft.com/office/powerpoint/2010/main" val="256620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p:transition advTm="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3360" y="75690"/>
            <a:ext cx="780699" cy="771621"/>
          </a:xfrm>
          <a:prstGeom prst="rect">
            <a:avLst/>
          </a:prstGeom>
        </p:spPr>
      </p:pic>
    </p:spTree>
  </p:cSld>
  <p:clrMapOvr>
    <a:masterClrMapping/>
  </p:clrMapOvr>
  <p:transition advTm="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4637"/>
          </a:xfrm>
          <a:prstGeom prst="rect">
            <a:avLst/>
          </a:prstGeom>
        </p:spPr>
        <p:txBody>
          <a:bodyPr/>
          <a:lstStyle>
            <a:lvl1pPr>
              <a:defRPr>
                <a:ea typeface="宋体" panose="02010600030101010101" pitchFamily="2" charset="-122"/>
              </a:defRPr>
            </a:lvl1pPr>
          </a:lstStyle>
          <a:p>
            <a:pPr>
              <a:defRPr/>
            </a:pPr>
            <a:fld id="{D760D3CF-1FDA-4721-B042-0C21E747E07C}" type="datetimeFigureOut">
              <a:rPr lang="zh-CN" altLang="en-US"/>
              <a:pPr>
                <a:defRPr/>
              </a:pPr>
              <a:t>2021-06-06</a:t>
            </a:fld>
            <a:endParaRPr lang="zh-CN" alt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lvl1pPr>
              <a:defRPr>
                <a:ea typeface="宋体" panose="02010600030101010101" pitchFamily="2" charset="-122"/>
              </a:defRPr>
            </a:lvl1pPr>
          </a:lstStyle>
          <a:p>
            <a:pPr>
              <a:defRPr/>
            </a:pPr>
            <a:endParaRPr lang="zh-CN" alt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lvl1pPr>
              <a:defRPr>
                <a:ea typeface="宋体" panose="02010600030101010101" pitchFamily="2" charset="-122"/>
              </a:defRPr>
            </a:lvl1pPr>
          </a:lstStyle>
          <a:p>
            <a:pPr>
              <a:defRPr/>
            </a:pPr>
            <a:fld id="{26754A53-8F4E-4AC0-BF79-CD8AFCAFBC79}" type="slidenum">
              <a:rPr lang="zh-CN" altLang="en-US"/>
              <a:pPr>
                <a:defRPr/>
              </a:pPr>
              <a:t>‹#›</a:t>
            </a:fld>
            <a:endParaRPr lang="zh-CN" altLang="en-US"/>
          </a:p>
        </p:txBody>
      </p:sp>
    </p:spTree>
  </p:cSld>
  <p:clrMapOvr>
    <a:masterClrMapping/>
  </p:clrMapOvr>
  <p:transition advTm="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defRPr>
                <a:ea typeface="宋体" panose="02010600030101010101" pitchFamily="2" charset="-122"/>
              </a:defRPr>
            </a:lvl1pPr>
          </a:lstStyle>
          <a:p>
            <a:pPr>
              <a:defRPr/>
            </a:pPr>
            <a:fld id="{3E724B8E-DF53-48E2-9FEC-C76848E75AEC}" type="datetimeFigureOut">
              <a:rPr lang="zh-CN" altLang="en-US"/>
              <a:pPr>
                <a:defRPr/>
              </a:pPr>
              <a:t>2021-06-06</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defRPr>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defRPr>
                <a:ea typeface="宋体" panose="02010600030101010101" pitchFamily="2" charset="-122"/>
              </a:defRPr>
            </a:lvl1pPr>
          </a:lstStyle>
          <a:p>
            <a:pPr>
              <a:defRPr/>
            </a:pPr>
            <a:fld id="{A1A67985-3E02-4297-934C-D5A03F24C0AE}" type="slidenum">
              <a:rPr lang="zh-CN" altLang="en-US"/>
              <a:pPr>
                <a:defRPr/>
              </a:pPr>
              <a:t>‹#›</a:t>
            </a:fld>
            <a:endParaRPr lang="zh-CN" altLang="en-US"/>
          </a:p>
        </p:txBody>
      </p:sp>
    </p:spTree>
  </p:cSld>
  <p:clrMapOvr>
    <a:masterClrMapping/>
  </p:clrMapOvr>
  <p:transition advTm="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6" cstate="print"/>
          <a:srcRect/>
          <a:stretch>
            <a:fillRect/>
          </a:stretch>
        </p:blipFill>
        <p:spPr bwMode="auto">
          <a:xfrm>
            <a:off x="0" y="0"/>
            <a:ext cx="9144000" cy="5143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advTm="0"/>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微软雅黑"/>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a:cs typeface="微软雅黑"/>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a:cs typeface="微软雅黑"/>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a:cs typeface="微软雅黑"/>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a:cs typeface="微软雅黑"/>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微软雅黑" panose="020B0503020204020204" pitchFamily="34" charset="-122"/>
          <a:cs typeface="微软雅黑"/>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微软雅黑" panose="020B0503020204020204" pitchFamily="34" charset="-122"/>
          <a:cs typeface="微软雅黑"/>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微软雅黑" panose="020B0503020204020204" pitchFamily="34" charset="-122"/>
          <a:cs typeface="微软雅黑"/>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微软雅黑" panose="020B0503020204020204" pitchFamily="34" charset="-122"/>
          <a:cs typeface="微软雅黑"/>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微软雅黑" panose="020B0503020204020204" pitchFamily="34" charset="-122"/>
          <a:cs typeface="微软雅黑"/>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ideo" Target="NULL" TargetMode="Externa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slide" Target="slide86.xml"/><Relationship Id="rId4" Type="http://schemas.openxmlformats.org/officeDocument/2006/relationships/slide" Target="slide90.xml"/></Relationships>
</file>

<file path=ppt/slides/_rels/slide8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hyperlink" Target="file:///E:\&#23454;&#36164;&#22788;\2021\3&#30005;&#23376;&#21334;&#22330;\&#20851;&#20110;&#20854;&#20182;&#19987;&#29992;&#20202;&#22120;&#20202;&#34920;&#30340;&#32593;&#19978;&#36229;&#24066;&#21512;&#21516;(&#28248;&#36130;&#30005;&#37319;%5b2021%5d044322).pdf" TargetMode="External"/><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slide" Target="slide83.xml"/></Relationships>
</file>

<file path=ppt/slides/_rels/slide9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566"/>
          <p:cNvPicPr>
            <a:picLocks noChangeAspect="1"/>
          </p:cNvPicPr>
          <p:nvPr/>
        </p:nvPicPr>
        <p:blipFill>
          <a:blip r:embed="rId4" cstate="print"/>
          <a:srcRect/>
          <a:stretch>
            <a:fillRect/>
          </a:stretch>
        </p:blipFill>
        <p:spPr bwMode="auto">
          <a:xfrm>
            <a:off x="0" y="0"/>
            <a:ext cx="9144000" cy="5143500"/>
          </a:xfrm>
          <a:prstGeom prst="rect">
            <a:avLst/>
          </a:prstGeom>
          <a:noFill/>
          <a:ln w="9525">
            <a:noFill/>
            <a:miter lim="800000"/>
            <a:headEnd/>
            <a:tailEnd/>
          </a:ln>
        </p:spPr>
      </p:pic>
      <p:sp>
        <p:nvSpPr>
          <p:cNvPr id="620" name="矩形 619"/>
          <p:cNvSpPr/>
          <p:nvPr/>
        </p:nvSpPr>
        <p:spPr>
          <a:xfrm>
            <a:off x="0" y="1923678"/>
            <a:ext cx="9144000" cy="1392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597" name="组合 596"/>
          <p:cNvGrpSpPr/>
          <p:nvPr/>
        </p:nvGrpSpPr>
        <p:grpSpPr>
          <a:xfrm>
            <a:off x="1619672" y="0"/>
            <a:ext cx="1296144" cy="1152128"/>
            <a:chOff x="304800" y="673100"/>
            <a:chExt cx="4000500" cy="4000500"/>
          </a:xfrm>
          <a:effectLst>
            <a:outerShdw blurRad="444500" dist="254000" dir="8100000" algn="tr" rotWithShape="0">
              <a:prstClr val="black">
                <a:alpha val="50000"/>
              </a:prstClr>
            </a:outerShdw>
          </a:effectLst>
        </p:grpSpPr>
        <p:sp>
          <p:nvSpPr>
            <p:cNvPr id="598" name="同心圆 5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99" name="椭圆 5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b="1" dirty="0">
                <a:solidFill>
                  <a:schemeClr val="accent1"/>
                </a:solidFill>
              </a:endParaRPr>
            </a:p>
          </p:txBody>
        </p:sp>
      </p:grpSp>
      <p:sp>
        <p:nvSpPr>
          <p:cNvPr id="600" name="椭圆 599"/>
          <p:cNvSpPr/>
          <p:nvPr/>
        </p:nvSpPr>
        <p:spPr>
          <a:xfrm>
            <a:off x="395536" y="411510"/>
            <a:ext cx="677862" cy="677863"/>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1" name="椭圆 600"/>
          <p:cNvSpPr/>
          <p:nvPr/>
        </p:nvSpPr>
        <p:spPr>
          <a:xfrm>
            <a:off x="1043608" y="4299942"/>
            <a:ext cx="274638" cy="274638"/>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602" name="组合 601"/>
          <p:cNvGrpSpPr/>
          <p:nvPr/>
        </p:nvGrpSpPr>
        <p:grpSpPr>
          <a:xfrm>
            <a:off x="5292080" y="1131590"/>
            <a:ext cx="301060" cy="301060"/>
            <a:chOff x="304800" y="673100"/>
            <a:chExt cx="4000500" cy="4000500"/>
          </a:xfrm>
          <a:effectLst>
            <a:outerShdw blurRad="381000" dist="152400" dir="8100000" algn="tr" rotWithShape="0">
              <a:prstClr val="black">
                <a:alpha val="70000"/>
              </a:prstClr>
            </a:outerShdw>
          </a:effectLst>
        </p:grpSpPr>
        <p:sp>
          <p:nvSpPr>
            <p:cNvPr id="603" name="同心圆 6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04" name="椭圆 60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605" name="组合 604"/>
          <p:cNvGrpSpPr/>
          <p:nvPr/>
        </p:nvGrpSpPr>
        <p:grpSpPr>
          <a:xfrm>
            <a:off x="2843808" y="1059582"/>
            <a:ext cx="623903" cy="623903"/>
            <a:chOff x="304800" y="673100"/>
            <a:chExt cx="4000500" cy="4000500"/>
          </a:xfrm>
          <a:effectLst>
            <a:outerShdw blurRad="317500" dist="190500" dir="8100000" algn="tr" rotWithShape="0">
              <a:prstClr val="black">
                <a:alpha val="50000"/>
              </a:prstClr>
            </a:outerShdw>
          </a:effectLst>
        </p:grpSpPr>
        <p:sp>
          <p:nvSpPr>
            <p:cNvPr id="606" name="同心圆 6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07" name="椭圆 60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608" name="组合 607"/>
          <p:cNvGrpSpPr/>
          <p:nvPr/>
        </p:nvGrpSpPr>
        <p:grpSpPr>
          <a:xfrm>
            <a:off x="6588224" y="1635646"/>
            <a:ext cx="219777" cy="219777"/>
            <a:chOff x="304800" y="673100"/>
            <a:chExt cx="4000500" cy="4000500"/>
          </a:xfrm>
          <a:effectLst>
            <a:outerShdw blurRad="381000" dist="152400" dir="8100000" algn="tr" rotWithShape="0">
              <a:prstClr val="black">
                <a:alpha val="70000"/>
              </a:prstClr>
            </a:outerShdw>
          </a:effectLst>
        </p:grpSpPr>
        <p:sp>
          <p:nvSpPr>
            <p:cNvPr id="609" name="同心圆 6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10" name="椭圆 60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611" name="组合 610"/>
          <p:cNvGrpSpPr/>
          <p:nvPr/>
        </p:nvGrpSpPr>
        <p:grpSpPr>
          <a:xfrm>
            <a:off x="611560" y="3435846"/>
            <a:ext cx="287919" cy="287919"/>
            <a:chOff x="304800" y="673100"/>
            <a:chExt cx="4000500" cy="4000500"/>
          </a:xfrm>
          <a:effectLst>
            <a:outerShdw blurRad="381000" dist="152400" dir="8100000" algn="tr" rotWithShape="0">
              <a:prstClr val="black">
                <a:alpha val="70000"/>
              </a:prstClr>
            </a:outerShdw>
          </a:effectLst>
        </p:grpSpPr>
        <p:sp>
          <p:nvSpPr>
            <p:cNvPr id="612" name="同心圆 6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13" name="椭圆 6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614" name="椭圆 613"/>
          <p:cNvSpPr/>
          <p:nvPr/>
        </p:nvSpPr>
        <p:spPr>
          <a:xfrm>
            <a:off x="3779912" y="123478"/>
            <a:ext cx="274637" cy="276225"/>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5" name="椭圆 614"/>
          <p:cNvSpPr/>
          <p:nvPr/>
        </p:nvSpPr>
        <p:spPr>
          <a:xfrm>
            <a:off x="4572000" y="3579862"/>
            <a:ext cx="136525" cy="136525"/>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616" name="组合 615"/>
          <p:cNvGrpSpPr/>
          <p:nvPr/>
        </p:nvGrpSpPr>
        <p:grpSpPr>
          <a:xfrm>
            <a:off x="7580013" y="3949930"/>
            <a:ext cx="713989" cy="713989"/>
            <a:chOff x="304800" y="673100"/>
            <a:chExt cx="4000500" cy="4000500"/>
          </a:xfrm>
          <a:effectLst>
            <a:outerShdw blurRad="317500" dist="190500" dir="8100000" algn="tr" rotWithShape="0">
              <a:prstClr val="black">
                <a:alpha val="50000"/>
              </a:prstClr>
            </a:outerShdw>
          </a:effectLst>
        </p:grpSpPr>
        <p:sp>
          <p:nvSpPr>
            <p:cNvPr id="617" name="同心圆 6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18" name="椭圆 6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622" name="TextBox 7"/>
          <p:cNvSpPr>
            <a:spLocks noChangeArrowheads="1"/>
          </p:cNvSpPr>
          <p:nvPr/>
        </p:nvSpPr>
        <p:spPr bwMode="auto">
          <a:xfrm>
            <a:off x="683568" y="2211710"/>
            <a:ext cx="7995915" cy="677108"/>
          </a:xfrm>
          <a:prstGeom prst="rect">
            <a:avLst/>
          </a:prstGeom>
          <a:noFill/>
          <a:ln>
            <a:noFill/>
          </a:ln>
          <a:extLst/>
        </p:spPr>
        <p:txBody>
          <a:bodyPr wrap="square">
            <a:spAutoFit/>
          </a:bodyPr>
          <a:lstStyle/>
          <a:p>
            <a:pPr>
              <a:defRPr/>
            </a:pPr>
            <a:r>
              <a:rPr lang="zh-CN" altLang="en-US" sz="3800" b="1"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湖南省政府采购电子卖场简介与实例</a:t>
            </a:r>
            <a:r>
              <a:rPr lang="en-US" altLang="zh-CN" sz="3200" b="1"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3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Shape">
            <a:hlinkClick r:id="" action="ppaction://media"/>
          </p:cNvPr>
          <p:cNvPicPr>
            <a:picLocks noRot="1" noChangeAspect="1"/>
          </p:cNvPicPr>
          <p:nvPr>
            <a:videoFile r:link="rId1"/>
          </p:nvPr>
        </p:nvPicPr>
        <p:blipFill>
          <a:blip r:embed="rId5" cstate="print"/>
          <a:srcRect/>
          <a:stretch>
            <a:fillRect/>
          </a:stretch>
        </p:blipFill>
        <p:spPr bwMode="auto">
          <a:xfrm>
            <a:off x="3810000" y="5626100"/>
            <a:ext cx="609600" cy="609600"/>
          </a:xfrm>
          <a:prstGeom prst="rect">
            <a:avLst/>
          </a:prstGeom>
          <a:noFill/>
          <a:ln w="9525">
            <a:noFill/>
            <a:miter lim="800000"/>
            <a:headEnd/>
            <a:tailEnd/>
          </a:ln>
        </p:spPr>
      </p:pic>
      <p:sp>
        <p:nvSpPr>
          <p:cNvPr id="30" name="TextBox 29"/>
          <p:cNvSpPr txBox="1"/>
          <p:nvPr/>
        </p:nvSpPr>
        <p:spPr>
          <a:xfrm>
            <a:off x="4788024" y="3502102"/>
            <a:ext cx="4248021" cy="830997"/>
          </a:xfrm>
          <a:prstGeom prst="rect">
            <a:avLst/>
          </a:prstGeom>
          <a:noFill/>
        </p:spPr>
        <p:txBody>
          <a:bodyPr wrap="square" lIns="0" tIns="0" rIns="0" bIns="0" rtlCol="0">
            <a:spAutoFit/>
          </a:bodyPr>
          <a:lstStyle/>
          <a:p>
            <a:r>
              <a:rPr lang="zh-CN" altLang="en-US" b="1" dirty="0" smtClean="0">
                <a:latin typeface="微软雅黑" panose="020B0503020204020204" pitchFamily="34" charset="-122"/>
                <a:ea typeface="微软雅黑" panose="020B0503020204020204" pitchFamily="34" charset="-122"/>
              </a:rPr>
              <a:t>湘潭大学实验室与资产管理处   周杨帆</a:t>
            </a:r>
            <a:endParaRPr lang="en-US" altLang="zh-CN" b="1" dirty="0" smtClean="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pPr algn="ctr"/>
            <a:r>
              <a:rPr lang="en-US" altLang="zh-CN" b="1" dirty="0" smtClean="0">
                <a:latin typeface="微软雅黑" panose="020B0503020204020204" pitchFamily="34" charset="-122"/>
                <a:ea typeface="微软雅黑" panose="020B0503020204020204" pitchFamily="34" charset="-122"/>
              </a:rPr>
              <a:t>2021</a:t>
            </a:r>
            <a:r>
              <a:rPr lang="zh-CN" altLang="en-US" b="1" dirty="0" smtClean="0">
                <a:latin typeface="微软雅黑" panose="020B0503020204020204" pitchFamily="34" charset="-122"/>
                <a:ea typeface="微软雅黑" panose="020B0503020204020204" pitchFamily="34" charset="-122"/>
              </a:rPr>
              <a:t>年</a:t>
            </a:r>
            <a:r>
              <a:rPr lang="en-US" altLang="zh-CN" b="1" dirty="0" smtClean="0">
                <a:latin typeface="微软雅黑" panose="020B0503020204020204" pitchFamily="34" charset="-122"/>
                <a:ea typeface="微软雅黑" panose="020B0503020204020204" pitchFamily="34" charset="-122"/>
              </a:rPr>
              <a:t>5</a:t>
            </a:r>
            <a:r>
              <a:rPr lang="zh-CN" altLang="en-US" b="1" dirty="0" smtClean="0">
                <a:latin typeface="微软雅黑" panose="020B0503020204020204" pitchFamily="34" charset="-122"/>
                <a:ea typeface="微软雅黑" panose="020B0503020204020204" pitchFamily="34" charset="-122"/>
              </a:rPr>
              <a:t>月</a:t>
            </a: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3360" y="75690"/>
            <a:ext cx="780699" cy="771621"/>
          </a:xfrm>
          <a:prstGeom prst="rect">
            <a:avLst/>
          </a:prstGeom>
        </p:spPr>
      </p:pic>
    </p:spTree>
  </p:cSld>
  <p:clrMapOvr>
    <a:masterClrMapping/>
  </p:clrMapOvr>
  <p:transition advTm="0"/>
  <p:timing>
    <p:tnLst>
      <p:par>
        <p:cTn id="1" dur="indefinite" restart="never" nodeType="tmRoot">
          <p:childTnLst>
            <p:video>
              <p:cMediaNode vol="80000" numSld="100">
                <p:cTn id="2" repeatCount="indefinite" fill="hold" display="0">
                  <p:stCondLst>
                    <p:cond delay="indefinite"/>
                  </p:stCondLst>
                  <p:endCondLst>
                    <p:cond evt="onStopAudio" delay="0">
                      <p:tgtEl>
                        <p:sldTgt/>
                      </p:tgtEl>
                    </p:cond>
                  </p:end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电子卖场首页</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stretch>
            <a:fillRect/>
          </a:stretch>
        </p:blipFill>
        <p:spPr>
          <a:xfrm>
            <a:off x="628526" y="1419622"/>
            <a:ext cx="8030964" cy="3660074"/>
          </a:xfrm>
          <a:prstGeom prst="rect">
            <a:avLst/>
          </a:prstGeom>
        </p:spPr>
      </p:pic>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◆https</a:t>
            </a:r>
            <a:r>
              <a:rPr lang="en-US" altLang="zh-CN" dirty="0">
                <a:latin typeface="微软雅黑" pitchFamily="34" charset="-122"/>
                <a:ea typeface="微软雅黑" pitchFamily="34" charset="-122"/>
              </a:rPr>
              <a:t>://hunan.zcygov.cn/</a:t>
            </a:r>
            <a:endParaRPr lang="zh-CN" altLang="zh-CN" sz="1800" dirty="0">
              <a:latin typeface="微软雅黑" pitchFamily="34" charset="-122"/>
              <a:ea typeface="微软雅黑" pitchFamily="34" charset="-122"/>
            </a:endParaRPr>
          </a:p>
        </p:txBody>
      </p:sp>
    </p:spTree>
    <p:extLst>
      <p:ext uri="{BB962C8B-B14F-4D97-AF65-F5344CB8AC3E}">
        <p14:creationId xmlns:p14="http://schemas.microsoft.com/office/powerpoint/2010/main" val="3337566826"/>
      </p:ext>
    </p:extLst>
  </p:cSld>
  <p:clrMapOvr>
    <a:masterClrMapping/>
  </p:clrMapOvr>
  <p:transition advTm="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答疑</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2862322"/>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合同补录功能还在开发中</a:t>
            </a: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确实无法在电子卖场采购的特殊情况，</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主要指电子卖场无法满足采购需求的特殊情况，如采购人在省外、境外的小额采购等，一些特殊商品在电子卖场找不到的</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采购人应说明原因，经单位内控批准后，在电子卖场补录采购明细（采购合同）和发票信息，并由系统自动推送异常公告</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7687233"/>
      </p:ext>
    </p:extLst>
  </p:cSld>
  <p:clrMapOvr>
    <a:masterClrMapping/>
  </p:clrMapOvr>
  <p:transition advTm="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1285866"/>
            <a:ext cx="5372670" cy="923330"/>
          </a:xfrm>
          <a:prstGeom prst="rect">
            <a:avLst/>
          </a:prstGeom>
          <a:noFill/>
        </p:spPr>
        <p:txBody>
          <a:bodyPr wrap="square" lIns="0" tIns="0" rIns="0" bIns="0" rtlCol="0">
            <a:spAutoFit/>
          </a:bodyPr>
          <a:lstStyle/>
          <a:p>
            <a:pPr>
              <a:lnSpc>
                <a:spcPct val="150000"/>
              </a:lnSpc>
            </a:pPr>
            <a:r>
              <a:rPr lang="zh-CN" altLang="en-US" sz="4000" b="1" dirty="0" smtClean="0">
                <a:solidFill>
                  <a:schemeClr val="accent1"/>
                </a:solidFill>
                <a:latin typeface="微软雅黑" panose="020B0503020204020204" pitchFamily="34" charset="-122"/>
                <a:ea typeface="微软雅黑" panose="020B0503020204020204" pitchFamily="34" charset="-122"/>
              </a:rPr>
              <a:t>感 谢 ！</a:t>
            </a:r>
            <a:r>
              <a:rPr lang="zh-CN" altLang="en-US" sz="4000" b="1" dirty="0" smtClean="0">
                <a:solidFill>
                  <a:schemeClr val="accent1"/>
                </a:solidFill>
                <a:latin typeface="微软雅黑" panose="020B0503020204020204" pitchFamily="34" charset="-122"/>
                <a:ea typeface="微软雅黑" panose="020B0503020204020204" pitchFamily="34" charset="-122"/>
              </a:rPr>
              <a:t>请指正</a:t>
            </a:r>
            <a:r>
              <a:rPr lang="zh-CN" altLang="en-US" sz="4000" b="1" dirty="0">
                <a:solidFill>
                  <a:schemeClr val="accent1"/>
                </a:solidFill>
                <a:latin typeface="微软雅黑" panose="020B0503020204020204" pitchFamily="34" charset="-122"/>
                <a:ea typeface="微软雅黑" panose="020B0503020204020204" pitchFamily="34" charset="-122"/>
              </a:rPr>
              <a:t>！</a:t>
            </a:r>
            <a:endParaRPr lang="en-US" altLang="zh-CN" sz="4000" b="1" dirty="0" smtClean="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完善信息</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检查和填报姓名、身份证号码（选填）、详细地址</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699370" y="1463435"/>
            <a:ext cx="7889276" cy="2853744"/>
          </a:xfrm>
          <a:prstGeom prst="rect">
            <a:avLst/>
          </a:prstGeom>
        </p:spPr>
      </p:pic>
    </p:spTree>
    <p:extLst>
      <p:ext uri="{BB962C8B-B14F-4D97-AF65-F5344CB8AC3E}">
        <p14:creationId xmlns:p14="http://schemas.microsoft.com/office/powerpoint/2010/main" val="1968653855"/>
      </p:ext>
    </p:extLst>
  </p:cSld>
  <p:clrMapOvr>
    <a:masterClrMapping/>
  </p:clrMapOvr>
  <p:transition advTm="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完善信息</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验证绑定手机、设置新</a:t>
            </a:r>
            <a:r>
              <a:rPr lang="zh-CN" altLang="en-US" dirty="0" smtClean="0">
                <a:latin typeface="微软雅黑" pitchFamily="34" charset="-122"/>
                <a:ea typeface="微软雅黑" pitchFamily="34" charset="-122"/>
              </a:rPr>
              <a:t>密码（</a:t>
            </a:r>
            <a:r>
              <a:rPr lang="en-US" altLang="zh-CN" dirty="0" smtClean="0">
                <a:latin typeface="微软雅黑" pitchFamily="34" charset="-122"/>
                <a:ea typeface="微软雅黑" pitchFamily="34" charset="-122"/>
              </a:rPr>
              <a:t>8-30</a:t>
            </a:r>
            <a:r>
              <a:rPr lang="zh-CN" altLang="en-US" dirty="0" smtClean="0">
                <a:latin typeface="微软雅黑" pitchFamily="34" charset="-122"/>
                <a:ea typeface="微软雅黑" pitchFamily="34" charset="-122"/>
              </a:rPr>
              <a:t>位数字和字母组合）</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1619672" y="1396537"/>
            <a:ext cx="6221032" cy="3664552"/>
          </a:xfrm>
          <a:prstGeom prst="rect">
            <a:avLst/>
          </a:prstGeom>
        </p:spPr>
      </p:pic>
    </p:spTree>
    <p:extLst>
      <p:ext uri="{BB962C8B-B14F-4D97-AF65-F5344CB8AC3E}">
        <p14:creationId xmlns:p14="http://schemas.microsoft.com/office/powerpoint/2010/main" val="176518412"/>
      </p:ext>
    </p:extLst>
  </p:cSld>
  <p:clrMapOvr>
    <a:masterClrMapping/>
  </p:clrMapOvr>
  <p:transition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电子卖场后台页面</a:t>
            </a: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交易中心、系统管理</a:t>
            </a:r>
            <a:endParaRPr lang="zh-CN" altLang="zh-CN" sz="1800" dirty="0">
              <a:latin typeface="微软雅黑" pitchFamily="34" charset="-122"/>
              <a:ea typeface="微软雅黑" pitchFamily="34"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63" y="1347614"/>
            <a:ext cx="7790090" cy="3699477"/>
          </a:xfrm>
          <a:prstGeom prst="rect">
            <a:avLst/>
          </a:prstGeom>
        </p:spPr>
      </p:pic>
    </p:spTree>
    <p:extLst>
      <p:ext uri="{BB962C8B-B14F-4D97-AF65-F5344CB8AC3E}">
        <p14:creationId xmlns:p14="http://schemas.microsoft.com/office/powerpoint/2010/main" val="3543430779"/>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配置管理交易业务规则</a:t>
            </a: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配置管理</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交易业务规则</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当前类型选择网上超市，打开预购单</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827584" y="1396537"/>
            <a:ext cx="7632848" cy="3601673"/>
          </a:xfrm>
          <a:prstGeom prst="rect">
            <a:avLst/>
          </a:prstGeom>
        </p:spPr>
      </p:pic>
    </p:spTree>
    <p:extLst>
      <p:ext uri="{BB962C8B-B14F-4D97-AF65-F5344CB8AC3E}">
        <p14:creationId xmlns:p14="http://schemas.microsoft.com/office/powerpoint/2010/main" val="1016950074"/>
      </p:ext>
    </p:extLst>
  </p:cSld>
  <p:clrMapOvr>
    <a:masterClrMapping/>
  </p:clrMapOvr>
  <p:transition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直购交易</a:t>
            </a:r>
            <a:r>
              <a:rPr lang="zh-CN" altLang="en-US" sz="2500" b="1" dirty="0">
                <a:solidFill>
                  <a:srgbClr val="333333"/>
                </a:solidFill>
                <a:latin typeface="+mn-ea"/>
                <a:ea typeface="+mn-ea"/>
              </a:rPr>
              <a:t>业务规则</a:t>
            </a: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3231654"/>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直购交易业务规则</a:t>
            </a:r>
            <a:endParaRPr lang="en-US" altLang="zh-CN" b="1" dirty="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en-US" altLang="zh-CN" sz="1600" b="1" dirty="0" smtClean="0">
                <a:solidFill>
                  <a:schemeClr val="accent6"/>
                </a:solidFill>
                <a:latin typeface="微软雅黑" panose="020B0503020204020204" pitchFamily="34" charset="-122"/>
                <a:ea typeface="微软雅黑" panose="020B0503020204020204" pitchFamily="34" charset="-122"/>
              </a:rPr>
              <a:t>《</a:t>
            </a:r>
            <a:r>
              <a:rPr lang="zh-CN" altLang="en-US" sz="1600" b="1" dirty="0">
                <a:solidFill>
                  <a:schemeClr val="accent6"/>
                </a:solidFill>
                <a:latin typeface="微软雅黑" panose="020B0503020204020204" pitchFamily="34" charset="-122"/>
                <a:ea typeface="微软雅黑" panose="020B0503020204020204" pitchFamily="34" charset="-122"/>
              </a:rPr>
              <a:t>湘潭医卫职业技术学院采购项目审批（监督）</a:t>
            </a:r>
            <a:r>
              <a:rPr lang="en-US" altLang="zh-CN" sz="1600" b="1" dirty="0" smtClean="0">
                <a:solidFill>
                  <a:schemeClr val="accent6"/>
                </a:solidFill>
                <a:latin typeface="微软雅黑" panose="020B0503020204020204" pitchFamily="34" charset="-122"/>
                <a:ea typeface="微软雅黑" panose="020B0503020204020204" pitchFamily="34" charset="-122"/>
              </a:rPr>
              <a:t>》</a:t>
            </a:r>
            <a:r>
              <a:rPr lang="zh-CN" altLang="en-US" sz="1600" b="1" dirty="0">
                <a:solidFill>
                  <a:schemeClr val="accent6"/>
                </a:solidFill>
                <a:latin typeface="微软雅黑" panose="020B0503020204020204" pitchFamily="34" charset="-122"/>
                <a:ea typeface="微软雅黑" panose="020B0503020204020204" pitchFamily="34" charset="-122"/>
              </a:rPr>
              <a:t>纸质</a:t>
            </a:r>
            <a:r>
              <a:rPr lang="zh-CN" altLang="en-US" sz="1600" b="1" dirty="0" smtClean="0">
                <a:solidFill>
                  <a:schemeClr val="accent6"/>
                </a:solidFill>
                <a:latin typeface="微软雅黑" panose="020B0503020204020204" pitchFamily="34" charset="-122"/>
                <a:ea typeface="微软雅黑" panose="020B0503020204020204" pitchFamily="34" charset="-122"/>
              </a:rPr>
              <a:t>版完成相关领导审核签字后</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申购人登陆电子卖场搜索并选择意向商品</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申购</a:t>
            </a:r>
            <a:r>
              <a:rPr lang="zh-CN" altLang="en-US" sz="1600" b="1" dirty="0" smtClean="0">
                <a:solidFill>
                  <a:schemeClr val="accent6"/>
                </a:solidFill>
                <a:latin typeface="微软雅黑" panose="020B0503020204020204" pitchFamily="34" charset="-122"/>
                <a:ea typeface="微软雅黑" panose="020B0503020204020204" pitchFamily="34" charset="-122"/>
              </a:rPr>
              <a:t>人在商品详情网页点击</a:t>
            </a:r>
            <a:r>
              <a:rPr lang="en-US" altLang="zh-CN" sz="1600" b="1" dirty="0">
                <a:solidFill>
                  <a:schemeClr val="accent6"/>
                </a:solidFill>
                <a:latin typeface="微软雅黑" panose="020B0503020204020204" pitchFamily="34" charset="-122"/>
                <a:ea typeface="微软雅黑" panose="020B0503020204020204" pitchFamily="34" charset="-122"/>
              </a:rPr>
              <a:t>[</a:t>
            </a:r>
            <a:r>
              <a:rPr lang="zh-CN" altLang="en-US" sz="1600" b="1" dirty="0">
                <a:solidFill>
                  <a:schemeClr val="accent6"/>
                </a:solidFill>
                <a:latin typeface="微软雅黑" panose="020B0503020204020204" pitchFamily="34" charset="-122"/>
                <a:ea typeface="微软雅黑" panose="020B0503020204020204" pitchFamily="34" charset="-122"/>
              </a:rPr>
              <a:t>立即下单</a:t>
            </a:r>
            <a:r>
              <a:rPr lang="en-US" altLang="zh-CN" sz="1600" b="1" dirty="0" smtClean="0">
                <a:solidFill>
                  <a:schemeClr val="accent6"/>
                </a:solidFill>
                <a:latin typeface="微软雅黑" panose="020B0503020204020204" pitchFamily="34" charset="-122"/>
                <a:ea typeface="微软雅黑" panose="020B0503020204020204" pitchFamily="34" charset="-122"/>
              </a:rPr>
              <a:t>]</a:t>
            </a:r>
            <a:r>
              <a:rPr lang="zh-CN" altLang="en-US" sz="1600" b="1" dirty="0" smtClean="0">
                <a:solidFill>
                  <a:schemeClr val="accent6"/>
                </a:solidFill>
                <a:latin typeface="微软雅黑" panose="020B0503020204020204" pitchFamily="34" charset="-122"/>
                <a:ea typeface="微软雅黑" panose="020B0503020204020204" pitchFamily="34" charset="-122"/>
              </a:rPr>
              <a:t>，或将批量意向商品放入购物车集中下单</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填报预购单信息，提交并选择本部门对应的审核人，生成</a:t>
            </a:r>
            <a:r>
              <a:rPr lang="zh-CN" altLang="en-US" sz="1600" b="1" dirty="0">
                <a:solidFill>
                  <a:schemeClr val="accent6"/>
                </a:solidFill>
                <a:latin typeface="微软雅黑" panose="020B0503020204020204" pitchFamily="34" charset="-122"/>
                <a:ea typeface="微软雅黑" panose="020B0503020204020204" pitchFamily="34" charset="-122"/>
              </a:rPr>
              <a:t>预购</a:t>
            </a:r>
            <a:r>
              <a:rPr lang="zh-CN" altLang="en-US" sz="1600" b="1" dirty="0" smtClean="0">
                <a:solidFill>
                  <a:schemeClr val="accent6"/>
                </a:solidFill>
                <a:latin typeface="微软雅黑" panose="020B0503020204020204" pitchFamily="34" charset="-122"/>
                <a:ea typeface="微软雅黑" panose="020B0503020204020204" pitchFamily="34" charset="-122"/>
              </a:rPr>
              <a:t>单</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预购</a:t>
            </a:r>
            <a:r>
              <a:rPr lang="zh-CN" altLang="en-US" sz="1600" b="1" dirty="0">
                <a:solidFill>
                  <a:schemeClr val="accent6"/>
                </a:solidFill>
                <a:latin typeface="微软雅黑" panose="020B0503020204020204" pitchFamily="34" charset="-122"/>
                <a:ea typeface="微软雅黑" panose="020B0503020204020204" pitchFamily="34" charset="-122"/>
              </a:rPr>
              <a:t>单经本</a:t>
            </a:r>
            <a:r>
              <a:rPr lang="zh-CN" altLang="en-US" sz="1600" b="1" dirty="0" smtClean="0">
                <a:solidFill>
                  <a:schemeClr val="accent6"/>
                </a:solidFill>
                <a:latin typeface="微软雅黑" panose="020B0503020204020204" pitchFamily="34" charset="-122"/>
                <a:ea typeface="微软雅黑" panose="020B0503020204020204" pitchFamily="34" charset="-122"/>
              </a:rPr>
              <a:t>部门的审核人审批通过后，生成订单</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6111187"/>
      </p:ext>
    </p:extLst>
  </p:cSld>
  <p:clrMapOvr>
    <a:masterClrMapping/>
  </p:clrMapOvr>
  <p:transition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申请人搜索</a:t>
            </a:r>
            <a:r>
              <a:rPr lang="zh-CN" altLang="en-US" sz="2500" b="1" dirty="0">
                <a:solidFill>
                  <a:srgbClr val="333333"/>
                </a:solidFill>
                <a:latin typeface="+mn-ea"/>
                <a:ea typeface="+mn-ea"/>
              </a:rPr>
              <a:t>并选择意向商品</a:t>
            </a: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首页的搜索框、商品分类导航都可以搜索，也可搜索店铺名称</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989856" y="1396537"/>
            <a:ext cx="7308304" cy="3686180"/>
          </a:xfrm>
          <a:prstGeom prst="rect">
            <a:avLst/>
          </a:prstGeom>
        </p:spPr>
      </p:pic>
    </p:spTree>
    <p:extLst>
      <p:ext uri="{BB962C8B-B14F-4D97-AF65-F5344CB8AC3E}">
        <p14:creationId xmlns:p14="http://schemas.microsoft.com/office/powerpoint/2010/main" val="609188590"/>
      </p:ext>
    </p:extLst>
  </p:cSld>
  <p:clrMapOvr>
    <a:masterClrMapping/>
  </p:clrMapOvr>
  <p:transition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申请人搜索</a:t>
            </a:r>
            <a:r>
              <a:rPr lang="zh-CN" altLang="en-US" sz="2500" b="1" dirty="0">
                <a:solidFill>
                  <a:srgbClr val="333333"/>
                </a:solidFill>
                <a:latin typeface="+mn-ea"/>
                <a:ea typeface="+mn-ea"/>
              </a:rPr>
              <a:t>并选择意向商品</a:t>
            </a: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在店铺内搜索、筛选全店的商品</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823508" y="1309725"/>
            <a:ext cx="7461843" cy="3742010"/>
          </a:xfrm>
          <a:prstGeom prst="rect">
            <a:avLst/>
          </a:prstGeom>
        </p:spPr>
      </p:pic>
    </p:spTree>
    <p:extLst>
      <p:ext uri="{BB962C8B-B14F-4D97-AF65-F5344CB8AC3E}">
        <p14:creationId xmlns:p14="http://schemas.microsoft.com/office/powerpoint/2010/main" val="1145632782"/>
      </p:ext>
    </p:extLst>
  </p:cSld>
  <p:clrMapOvr>
    <a:masterClrMapping/>
  </p:clrMapOvr>
  <p:transition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创建预购</a:t>
            </a:r>
            <a:r>
              <a:rPr lang="zh-CN" altLang="en-US" sz="2500" b="1" dirty="0">
                <a:solidFill>
                  <a:srgbClr val="333333"/>
                </a:solidFill>
                <a:latin typeface="+mn-ea"/>
                <a:ea typeface="+mn-ea"/>
              </a:rPr>
              <a:t>单</a:t>
            </a: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在意向商品的详情页，选择相应的配置</a:t>
            </a:r>
            <a:r>
              <a:rPr lang="zh-CN" altLang="en-US" dirty="0" smtClean="0">
                <a:latin typeface="微软雅黑" pitchFamily="34" charset="-122"/>
                <a:ea typeface="微软雅黑" pitchFamily="34" charset="-122"/>
              </a:rPr>
              <a:t>，立即</a:t>
            </a:r>
            <a:r>
              <a:rPr lang="zh-CN" altLang="en-US" dirty="0">
                <a:latin typeface="微软雅黑" pitchFamily="34" charset="-122"/>
                <a:ea typeface="微软雅黑" pitchFamily="34" charset="-122"/>
              </a:rPr>
              <a:t>下</a:t>
            </a:r>
            <a:r>
              <a:rPr lang="zh-CN" altLang="en-US" dirty="0" smtClean="0">
                <a:latin typeface="微软雅黑" pitchFamily="34" charset="-122"/>
                <a:ea typeface="微软雅黑" pitchFamily="34" charset="-122"/>
              </a:rPr>
              <a:t>单，创建预购单</a:t>
            </a:r>
            <a:endParaRPr lang="zh-CN" altLang="zh-CN" dirty="0">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1091491" y="1320404"/>
            <a:ext cx="7152917" cy="3697501"/>
          </a:xfrm>
          <a:prstGeom prst="rect">
            <a:avLst/>
          </a:prstGeom>
        </p:spPr>
      </p:pic>
    </p:spTree>
    <p:extLst>
      <p:ext uri="{BB962C8B-B14F-4D97-AF65-F5344CB8AC3E}">
        <p14:creationId xmlns:p14="http://schemas.microsoft.com/office/powerpoint/2010/main" val="122736033"/>
      </p:ext>
    </p:extLst>
  </p:cSld>
  <p:clrMapOvr>
    <a:masterClrMapping/>
  </p:clrMapOvr>
  <p:transition advTm="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创建预购</a:t>
            </a:r>
            <a:r>
              <a:rPr lang="zh-CN" altLang="en-US" sz="2500" b="1" dirty="0">
                <a:solidFill>
                  <a:srgbClr val="333333"/>
                </a:solidFill>
                <a:latin typeface="+mn-ea"/>
                <a:ea typeface="+mn-ea"/>
              </a:rPr>
              <a:t>单</a:t>
            </a: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将批量意向商品放入购物车，生成预购单</a:t>
            </a:r>
            <a:endParaRPr lang="zh-CN" altLang="zh-CN"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1115616" y="1320404"/>
            <a:ext cx="7128792" cy="3740707"/>
          </a:xfrm>
          <a:prstGeom prst="rect">
            <a:avLst/>
          </a:prstGeom>
        </p:spPr>
      </p:pic>
    </p:spTree>
    <p:extLst>
      <p:ext uri="{BB962C8B-B14F-4D97-AF65-F5344CB8AC3E}">
        <p14:creationId xmlns:p14="http://schemas.microsoft.com/office/powerpoint/2010/main" val="82940971"/>
      </p:ext>
    </p:extLst>
  </p:cSld>
  <p:clrMapOvr>
    <a:masterClrMapping/>
  </p:clrMapOvr>
  <p:transition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C00000"/>
                </a:solidFill>
                <a:latin typeface="+mn-ea"/>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C00000"/>
                </a:solidFill>
                <a:latin typeface="+mn-ea"/>
              </a:endParaRPr>
            </a:p>
          </p:txBody>
        </p:sp>
      </p:grpSp>
      <p:sp>
        <p:nvSpPr>
          <p:cNvPr id="21" name="矩形 20"/>
          <p:cNvSpPr/>
          <p:nvPr/>
        </p:nvSpPr>
        <p:spPr>
          <a:xfrm>
            <a:off x="1033463" y="2001838"/>
            <a:ext cx="1652587" cy="862012"/>
          </a:xfrm>
          <a:prstGeom prst="rect">
            <a:avLst/>
          </a:prstGeom>
        </p:spPr>
        <p:txBody>
          <a:bodyPr>
            <a:spAutoFit/>
          </a:bodyPr>
          <a:lstStyle/>
          <a:p>
            <a:pPr defTabSz="934085" fontAlgn="auto">
              <a:spcBef>
                <a:spcPts val="0"/>
              </a:spcBef>
              <a:spcAft>
                <a:spcPts val="0"/>
              </a:spcAft>
              <a:defRPr/>
            </a:pPr>
            <a:r>
              <a:rPr lang="zh-CN" altLang="en-US" sz="5000" b="1" kern="0" dirty="0">
                <a:solidFill>
                  <a:srgbClr val="080808"/>
                </a:solidFill>
                <a:latin typeface="+mn-ea"/>
                <a:ea typeface="+mn-ea"/>
              </a:rPr>
              <a:t>目 录</a:t>
            </a:r>
          </a:p>
        </p:txBody>
      </p:sp>
      <p:sp>
        <p:nvSpPr>
          <p:cNvPr id="22" name="Rectangle 4"/>
          <p:cNvSpPr txBox="1">
            <a:spLocks noChangeArrowheads="1"/>
          </p:cNvSpPr>
          <p:nvPr/>
        </p:nvSpPr>
        <p:spPr bwMode="auto">
          <a:xfrm>
            <a:off x="1143000" y="2852738"/>
            <a:ext cx="1373188" cy="381000"/>
          </a:xfrm>
          <a:prstGeom prst="rect">
            <a:avLst/>
          </a:prstGeom>
          <a:noFill/>
          <a:ln>
            <a:noFill/>
          </a:ln>
          <a:effectLst/>
          <a:extLst/>
        </p:spPr>
        <p:txBody>
          <a:bodyPr lIns="68571" tIns="34285" rIns="68571" bIns="34285" anchor="ct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en-US" altLang="zh-CN" sz="1500" b="0" kern="0" dirty="0">
                <a:solidFill>
                  <a:srgbClr val="080808"/>
                </a:solidFill>
                <a:latin typeface="+mn-ea"/>
                <a:ea typeface="+mn-ea"/>
              </a:rPr>
              <a:t>CATALOG</a:t>
            </a:r>
            <a:endParaRPr lang="zh-CN" altLang="en-US" sz="1500" b="0" kern="0" dirty="0">
              <a:solidFill>
                <a:srgbClr val="080808"/>
              </a:solidFill>
              <a:latin typeface="+mn-ea"/>
              <a:ea typeface="+mn-ea"/>
            </a:endParaRPr>
          </a:p>
        </p:txBody>
      </p:sp>
      <p:sp>
        <p:nvSpPr>
          <p:cNvPr id="112" name="TextBox 111"/>
          <p:cNvSpPr txBox="1"/>
          <p:nvPr/>
        </p:nvSpPr>
        <p:spPr>
          <a:xfrm>
            <a:off x="4857752" y="1851670"/>
            <a:ext cx="3929090" cy="369332"/>
          </a:xfrm>
          <a:prstGeom prst="rect">
            <a:avLst/>
          </a:prstGeom>
          <a:noFill/>
        </p:spPr>
        <p:txBody>
          <a:bodyPr wrap="square">
            <a:spAutoFit/>
          </a:bodyPr>
          <a:lstStyle/>
          <a:p>
            <a:pPr algn="ctr">
              <a:defRPr/>
            </a:pPr>
            <a:r>
              <a:rPr lang="zh-CN" altLang="en-US" b="1" spc="10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电子卖场采购流程</a:t>
            </a:r>
            <a:endParaRPr lang="zh-CN" altLang="en-US" b="1" spc="100"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15" name="TextBox 114"/>
          <p:cNvSpPr txBox="1"/>
          <p:nvPr/>
        </p:nvSpPr>
        <p:spPr>
          <a:xfrm>
            <a:off x="4788024" y="843558"/>
            <a:ext cx="4178744" cy="452432"/>
          </a:xfrm>
          <a:prstGeom prst="rect">
            <a:avLst/>
          </a:prstGeom>
          <a:noFill/>
        </p:spPr>
        <p:txBody>
          <a:bodyPr wrap="square">
            <a:spAutoFit/>
          </a:bodyPr>
          <a:lstStyle/>
          <a:p>
            <a:pPr algn="ctr" defTabSz="712470">
              <a:lnSpc>
                <a:spcPct val="130000"/>
              </a:lnSpc>
              <a:defRPr/>
            </a:pPr>
            <a:r>
              <a:rPr lang="zh-CN" altLang="en-US" b="1" spc="10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电子卖场政策法规</a:t>
            </a:r>
            <a:endParaRPr lang="zh-CN" altLang="en-US" b="1" spc="100"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18" name="TextBox 117"/>
          <p:cNvSpPr txBox="1"/>
          <p:nvPr/>
        </p:nvSpPr>
        <p:spPr>
          <a:xfrm>
            <a:off x="5143504" y="2890384"/>
            <a:ext cx="3357586" cy="369332"/>
          </a:xfrm>
          <a:prstGeom prst="rect">
            <a:avLst/>
          </a:prstGeom>
          <a:noFill/>
        </p:spPr>
        <p:txBody>
          <a:bodyPr wrap="square">
            <a:spAutoFit/>
          </a:bodyPr>
          <a:lstStyle/>
          <a:p>
            <a:pPr algn="ctr">
              <a:defRPr/>
            </a:pPr>
            <a:r>
              <a:rPr lang="zh-CN" altLang="en-US" b="1" spc="10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实例</a:t>
            </a:r>
            <a:r>
              <a:rPr lang="zh-CN" altLang="en-US" b="1" spc="10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与答疑</a:t>
            </a:r>
            <a:endParaRPr lang="zh-CN" altLang="en-US" b="1" spc="100"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0" name="组合 29"/>
          <p:cNvGrpSpPr>
            <a:grpSpLocks/>
          </p:cNvGrpSpPr>
          <p:nvPr/>
        </p:nvGrpSpPr>
        <p:grpSpPr bwMode="auto">
          <a:xfrm>
            <a:off x="3707904" y="1707654"/>
            <a:ext cx="864096" cy="648072"/>
            <a:chOff x="1881842" y="2656049"/>
            <a:chExt cx="2397222" cy="2093640"/>
          </a:xfrm>
        </p:grpSpPr>
        <p:grpSp>
          <p:nvGrpSpPr>
            <p:cNvPr id="31"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a:lstStyle/>
              <a:p>
                <a:pPr>
                  <a:defRPr/>
                </a:pPr>
                <a:endParaRPr lang="zh-CN" altLang="en-US">
                  <a:latin typeface="+mn-ea"/>
                  <a:ea typeface="+mn-ea"/>
                </a:endParaRPr>
              </a:p>
            </p:txBody>
          </p:sp>
          <p:sp>
            <p:nvSpPr>
              <p:cNvPr id="3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a:lstStyle/>
              <a:p>
                <a:pPr>
                  <a:defRPr/>
                </a:pPr>
                <a:endParaRPr lang="zh-CN" altLang="en-US">
                  <a:latin typeface="+mn-ea"/>
                  <a:ea typeface="+mn-ea"/>
                </a:endParaRPr>
              </a:p>
            </p:txBody>
          </p:sp>
        </p:grpSp>
        <p:sp>
          <p:nvSpPr>
            <p:cNvPr id="32" name="Freeform 7"/>
            <p:cNvSpPr/>
            <p:nvPr/>
          </p:nvSpPr>
          <p:spPr bwMode="auto">
            <a:xfrm>
              <a:off x="2193078" y="2932430"/>
              <a:ext cx="1774751" cy="1540880"/>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a:lstStyle/>
            <a:p>
              <a:pPr>
                <a:defRPr/>
              </a:pPr>
              <a:endParaRPr lang="zh-CN" altLang="en-US">
                <a:latin typeface="+mn-ea"/>
                <a:ea typeface="+mn-ea"/>
              </a:endParaRPr>
            </a:p>
          </p:txBody>
        </p:sp>
        <p:sp>
          <p:nvSpPr>
            <p:cNvPr id="33" name="TextBox 32"/>
            <p:cNvSpPr txBox="1"/>
            <p:nvPr/>
          </p:nvSpPr>
          <p:spPr>
            <a:xfrm>
              <a:off x="2522725" y="3025623"/>
              <a:ext cx="1157033" cy="1491440"/>
            </a:xfrm>
            <a:prstGeom prst="rect">
              <a:avLst/>
            </a:prstGeom>
            <a:noFill/>
          </p:spPr>
          <p:txBody>
            <a:bodyPr>
              <a:spAutoFit/>
            </a:bodyPr>
            <a:lstStyle/>
            <a:p>
              <a:pPr algn="ctr">
                <a:defRPr/>
              </a:pPr>
              <a:r>
                <a:rPr lang="en-US" altLang="zh-CN" sz="2400" dirty="0" smtClean="0">
                  <a:solidFill>
                    <a:schemeClr val="bg1"/>
                  </a:solidFill>
                  <a:latin typeface="+mn-ea"/>
                  <a:ea typeface="+mn-ea"/>
                </a:rPr>
                <a:t>2</a:t>
              </a:r>
              <a:endParaRPr lang="zh-CN" altLang="en-US" sz="2400" dirty="0">
                <a:solidFill>
                  <a:schemeClr val="bg1"/>
                </a:solidFill>
                <a:latin typeface="+mn-ea"/>
                <a:ea typeface="+mn-ea"/>
              </a:endParaRPr>
            </a:p>
          </p:txBody>
        </p:sp>
      </p:grpSp>
      <p:grpSp>
        <p:nvGrpSpPr>
          <p:cNvPr id="36" name="组合 35"/>
          <p:cNvGrpSpPr>
            <a:grpSpLocks/>
          </p:cNvGrpSpPr>
          <p:nvPr/>
        </p:nvGrpSpPr>
        <p:grpSpPr bwMode="auto">
          <a:xfrm>
            <a:off x="3707904" y="2715766"/>
            <a:ext cx="864096" cy="648072"/>
            <a:chOff x="1881842" y="2656049"/>
            <a:chExt cx="2397222" cy="2093640"/>
          </a:xfrm>
        </p:grpSpPr>
        <p:grpSp>
          <p:nvGrpSpPr>
            <p:cNvPr id="37"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4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a:lstStyle/>
              <a:p>
                <a:pPr>
                  <a:defRPr/>
                </a:pPr>
                <a:endParaRPr lang="zh-CN" altLang="en-US">
                  <a:latin typeface="+mn-ea"/>
                  <a:ea typeface="+mn-ea"/>
                </a:endParaRPr>
              </a:p>
            </p:txBody>
          </p:sp>
          <p:sp>
            <p:nvSpPr>
              <p:cNvPr id="4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a:lstStyle/>
              <a:p>
                <a:pPr>
                  <a:defRPr/>
                </a:pPr>
                <a:endParaRPr lang="zh-CN" altLang="en-US">
                  <a:latin typeface="+mn-ea"/>
                  <a:ea typeface="+mn-ea"/>
                </a:endParaRPr>
              </a:p>
            </p:txBody>
          </p:sp>
        </p:grpSp>
        <p:sp>
          <p:nvSpPr>
            <p:cNvPr id="38" name="Freeform 7"/>
            <p:cNvSpPr/>
            <p:nvPr/>
          </p:nvSpPr>
          <p:spPr bwMode="auto">
            <a:xfrm>
              <a:off x="2193078" y="2932430"/>
              <a:ext cx="1774751" cy="1540880"/>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a:lstStyle/>
            <a:p>
              <a:pPr>
                <a:defRPr/>
              </a:pPr>
              <a:endParaRPr lang="zh-CN" altLang="en-US">
                <a:latin typeface="+mn-ea"/>
                <a:ea typeface="+mn-ea"/>
              </a:endParaRPr>
            </a:p>
          </p:txBody>
        </p:sp>
        <p:sp>
          <p:nvSpPr>
            <p:cNvPr id="39" name="TextBox 38"/>
            <p:cNvSpPr txBox="1"/>
            <p:nvPr/>
          </p:nvSpPr>
          <p:spPr>
            <a:xfrm>
              <a:off x="2522725" y="3025623"/>
              <a:ext cx="1157033" cy="1491440"/>
            </a:xfrm>
            <a:prstGeom prst="rect">
              <a:avLst/>
            </a:prstGeom>
            <a:noFill/>
          </p:spPr>
          <p:txBody>
            <a:bodyPr>
              <a:spAutoFit/>
            </a:bodyPr>
            <a:lstStyle/>
            <a:p>
              <a:pPr algn="ctr">
                <a:defRPr/>
              </a:pPr>
              <a:r>
                <a:rPr lang="en-US" altLang="zh-CN" sz="2400" dirty="0" smtClean="0">
                  <a:solidFill>
                    <a:schemeClr val="bg1"/>
                  </a:solidFill>
                  <a:latin typeface="+mn-ea"/>
                  <a:ea typeface="+mn-ea"/>
                </a:rPr>
                <a:t>3</a:t>
              </a:r>
              <a:endParaRPr lang="zh-CN" altLang="en-US" sz="2400" dirty="0">
                <a:solidFill>
                  <a:schemeClr val="bg1"/>
                </a:solidFill>
                <a:latin typeface="+mn-ea"/>
                <a:ea typeface="+mn-ea"/>
              </a:endParaRPr>
            </a:p>
          </p:txBody>
        </p:sp>
      </p:grpSp>
      <p:grpSp>
        <p:nvGrpSpPr>
          <p:cNvPr id="49" name="组合 48"/>
          <p:cNvGrpSpPr>
            <a:grpSpLocks/>
          </p:cNvGrpSpPr>
          <p:nvPr/>
        </p:nvGrpSpPr>
        <p:grpSpPr bwMode="auto">
          <a:xfrm>
            <a:off x="3714744" y="714362"/>
            <a:ext cx="864096" cy="648072"/>
            <a:chOff x="1881842" y="2656049"/>
            <a:chExt cx="2397222" cy="2093640"/>
          </a:xfrm>
        </p:grpSpPr>
        <p:grpSp>
          <p:nvGrpSpPr>
            <p:cNvPr id="50"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5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a:lstStyle/>
              <a:p>
                <a:pPr>
                  <a:defRPr/>
                </a:pPr>
                <a:endParaRPr lang="zh-CN" altLang="en-US">
                  <a:latin typeface="+mn-ea"/>
                  <a:ea typeface="+mn-ea"/>
                </a:endParaRPr>
              </a:p>
            </p:txBody>
          </p:sp>
          <p:sp>
            <p:nvSpPr>
              <p:cNvPr id="5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a:lstStyle/>
              <a:p>
                <a:pPr>
                  <a:defRPr/>
                </a:pPr>
                <a:endParaRPr lang="zh-CN" altLang="en-US">
                  <a:latin typeface="+mn-ea"/>
                  <a:ea typeface="+mn-ea"/>
                </a:endParaRPr>
              </a:p>
            </p:txBody>
          </p:sp>
        </p:grpSp>
        <p:sp>
          <p:nvSpPr>
            <p:cNvPr id="51" name="Freeform 7"/>
            <p:cNvSpPr/>
            <p:nvPr/>
          </p:nvSpPr>
          <p:spPr bwMode="auto">
            <a:xfrm>
              <a:off x="2193078" y="2932430"/>
              <a:ext cx="1774751" cy="1540880"/>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a:lstStyle/>
            <a:p>
              <a:pPr>
                <a:defRPr/>
              </a:pPr>
              <a:endParaRPr lang="zh-CN" altLang="en-US">
                <a:latin typeface="+mn-ea"/>
                <a:ea typeface="+mn-ea"/>
              </a:endParaRPr>
            </a:p>
          </p:txBody>
        </p:sp>
        <p:sp>
          <p:nvSpPr>
            <p:cNvPr id="52" name="TextBox 51"/>
            <p:cNvSpPr txBox="1"/>
            <p:nvPr/>
          </p:nvSpPr>
          <p:spPr>
            <a:xfrm>
              <a:off x="2462172" y="2977746"/>
              <a:ext cx="1157033" cy="1491440"/>
            </a:xfrm>
            <a:prstGeom prst="rect">
              <a:avLst/>
            </a:prstGeom>
            <a:noFill/>
          </p:spPr>
          <p:txBody>
            <a:bodyPr>
              <a:spAutoFit/>
            </a:bodyPr>
            <a:lstStyle/>
            <a:p>
              <a:pPr algn="ctr">
                <a:defRPr/>
              </a:pPr>
              <a:r>
                <a:rPr lang="en-US" altLang="zh-CN" sz="2400" dirty="0" smtClean="0">
                  <a:solidFill>
                    <a:schemeClr val="bg1"/>
                  </a:solidFill>
                  <a:latin typeface="+mn-ea"/>
                  <a:ea typeface="+mn-ea"/>
                </a:rPr>
                <a:t>1</a:t>
              </a:r>
              <a:endParaRPr lang="zh-CN" altLang="en-US" sz="2400" dirty="0">
                <a:solidFill>
                  <a:schemeClr val="bg1"/>
                </a:solidFill>
                <a:latin typeface="+mn-ea"/>
                <a:ea typeface="+mn-ea"/>
              </a:endParaRPr>
            </a:p>
          </p:txBody>
        </p:sp>
      </p:grpSp>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3360" y="75690"/>
            <a:ext cx="780699" cy="771621"/>
          </a:xfrm>
          <a:prstGeom prst="rect">
            <a:avLst/>
          </a:prstGeom>
        </p:spPr>
      </p:pic>
    </p:spTree>
  </p:cSld>
  <p:clrMapOvr>
    <a:masterClrMapping/>
  </p:clrMapOvr>
  <p:transition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创建</a:t>
            </a:r>
            <a:r>
              <a:rPr lang="zh-CN" altLang="en-US" sz="2500" b="1" dirty="0" smtClean="0">
                <a:solidFill>
                  <a:srgbClr val="333333"/>
                </a:solidFill>
                <a:latin typeface="+mn-ea"/>
                <a:ea typeface="+mn-ea"/>
              </a:rPr>
              <a:t>预购单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修改和完善收货信息，送货时间和送货期限                        </a:t>
            </a:r>
            <a:endParaRPr lang="zh-CN" altLang="zh-CN" sz="1800"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919678" y="1320404"/>
            <a:ext cx="7468746" cy="3713484"/>
          </a:xfrm>
          <a:prstGeom prst="rect">
            <a:avLst/>
          </a:prstGeom>
        </p:spPr>
      </p:pic>
      <p:sp>
        <p:nvSpPr>
          <p:cNvPr id="11" name="右箭头 10">
            <a:hlinkClick r:id="rId4" action="ppaction://hlinksldjump"/>
          </p:cNvPr>
          <p:cNvSpPr/>
          <p:nvPr/>
        </p:nvSpPr>
        <p:spPr>
          <a:xfrm>
            <a:off x="7596336" y="1882267"/>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20328100"/>
      </p:ext>
    </p:extLst>
  </p:cSld>
  <p:clrMapOvr>
    <a:masterClrMapping/>
  </p:clrMapOvr>
  <p:transition advTm="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创建</a:t>
            </a:r>
            <a:r>
              <a:rPr lang="zh-CN" altLang="en-US" sz="2500" b="1" dirty="0" smtClean="0">
                <a:solidFill>
                  <a:srgbClr val="333333"/>
                </a:solidFill>
                <a:latin typeface="+mn-ea"/>
                <a:ea typeface="+mn-ea"/>
              </a:rPr>
              <a:t>预购单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修改和完善收货信息</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2455723" y="1320404"/>
            <a:ext cx="4636557" cy="3751346"/>
          </a:xfrm>
          <a:prstGeom prst="rect">
            <a:avLst/>
          </a:prstGeom>
        </p:spPr>
      </p:pic>
    </p:spTree>
    <p:extLst>
      <p:ext uri="{BB962C8B-B14F-4D97-AF65-F5344CB8AC3E}">
        <p14:creationId xmlns:p14="http://schemas.microsoft.com/office/powerpoint/2010/main" val="113961194"/>
      </p:ext>
    </p:extLst>
  </p:cSld>
  <p:clrMapOvr>
    <a:masterClrMapping/>
  </p:clrMapOvr>
  <p:transition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创建</a:t>
            </a:r>
            <a:r>
              <a:rPr lang="zh-CN" altLang="en-US" sz="2500" b="1" dirty="0" smtClean="0">
                <a:solidFill>
                  <a:srgbClr val="333333"/>
                </a:solidFill>
                <a:latin typeface="+mn-ea"/>
                <a:ea typeface="+mn-ea"/>
              </a:rPr>
              <a:t>预购单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确定</a:t>
            </a:r>
            <a:r>
              <a:rPr lang="zh-CN" altLang="en-US" dirty="0" smtClean="0">
                <a:latin typeface="微软雅黑" pitchFamily="34" charset="-122"/>
                <a:ea typeface="微软雅黑" pitchFamily="34" charset="-122"/>
              </a:rPr>
              <a:t>商品数量、需求描述、给卖家留言等信息</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803147" y="1362034"/>
            <a:ext cx="7606161" cy="3585980"/>
          </a:xfrm>
          <a:prstGeom prst="rect">
            <a:avLst/>
          </a:prstGeom>
        </p:spPr>
      </p:pic>
    </p:spTree>
    <p:extLst>
      <p:ext uri="{BB962C8B-B14F-4D97-AF65-F5344CB8AC3E}">
        <p14:creationId xmlns:p14="http://schemas.microsoft.com/office/powerpoint/2010/main" val="102815384"/>
      </p:ext>
    </p:extLst>
  </p:cSld>
  <p:clrMapOvr>
    <a:masterClrMapping/>
  </p:clrMapOvr>
  <p:transition advTm="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创建</a:t>
            </a:r>
            <a:r>
              <a:rPr lang="zh-CN" altLang="en-US" sz="2500" b="1" dirty="0" smtClean="0">
                <a:solidFill>
                  <a:srgbClr val="333333"/>
                </a:solidFill>
                <a:latin typeface="+mn-ea"/>
                <a:ea typeface="+mn-ea"/>
              </a:rPr>
              <a:t>预购单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确定发票信息、付款方式。最后提交。</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755576" y="1367264"/>
            <a:ext cx="7835003" cy="3580750"/>
          </a:xfrm>
          <a:prstGeom prst="rect">
            <a:avLst/>
          </a:prstGeom>
        </p:spPr>
      </p:pic>
      <p:sp>
        <p:nvSpPr>
          <p:cNvPr id="4" name="右箭头 3">
            <a:hlinkClick r:id="rId4" action="ppaction://hlinksldjump"/>
          </p:cNvPr>
          <p:cNvSpPr/>
          <p:nvPr/>
        </p:nvSpPr>
        <p:spPr>
          <a:xfrm>
            <a:off x="5004048" y="1081827"/>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72793087"/>
      </p:ext>
    </p:extLst>
  </p:cSld>
  <p:clrMapOvr>
    <a:masterClrMapping/>
  </p:clrMapOvr>
  <p:transition advTm="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创建</a:t>
            </a:r>
            <a:r>
              <a:rPr lang="zh-CN" altLang="en-US" sz="2500" b="1" dirty="0" smtClean="0">
                <a:solidFill>
                  <a:srgbClr val="333333"/>
                </a:solidFill>
                <a:latin typeface="+mn-ea"/>
                <a:ea typeface="+mn-ea"/>
              </a:rPr>
              <a:t>预购单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选择审批机构和人员，即部门审核领导</a:t>
            </a:r>
            <a:endParaRPr lang="zh-CN" altLang="zh-CN" sz="1800"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2758955" y="1320404"/>
            <a:ext cx="4045293" cy="3699618"/>
          </a:xfrm>
          <a:prstGeom prst="rect">
            <a:avLst/>
          </a:prstGeom>
        </p:spPr>
      </p:pic>
    </p:spTree>
    <p:extLst>
      <p:ext uri="{BB962C8B-B14F-4D97-AF65-F5344CB8AC3E}">
        <p14:creationId xmlns:p14="http://schemas.microsoft.com/office/powerpoint/2010/main" val="2633186766"/>
      </p:ext>
    </p:extLst>
  </p:cSld>
  <p:clrMapOvr>
    <a:masterClrMapping/>
  </p:clrMapOvr>
  <p:transition advTm="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部门</a:t>
            </a:r>
            <a:r>
              <a:rPr lang="zh-CN" altLang="en-US" sz="2500" b="1" dirty="0">
                <a:solidFill>
                  <a:srgbClr val="333333"/>
                </a:solidFill>
                <a:latin typeface="+mn-ea"/>
                <a:ea typeface="+mn-ea"/>
              </a:rPr>
              <a:t>负责人审核预购</a:t>
            </a:r>
            <a:r>
              <a:rPr lang="zh-CN" altLang="en-US" sz="2500" b="1" dirty="0" smtClean="0">
                <a:solidFill>
                  <a:srgbClr val="333333"/>
                </a:solidFill>
                <a:latin typeface="+mn-ea"/>
                <a:ea typeface="+mn-ea"/>
              </a:rPr>
              <a:t>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部门审核人登陆系统，进入交易中心</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预购管理</a:t>
            </a:r>
            <a:endParaRPr lang="zh-CN" altLang="zh-CN" sz="1800" dirty="0">
              <a:latin typeface="微软雅黑" pitchFamily="34" charset="-122"/>
              <a:ea typeface="微软雅黑" pitchFamily="34" charset="-122"/>
            </a:endParaRPr>
          </a:p>
        </p:txBody>
      </p:sp>
      <p:pic>
        <p:nvPicPr>
          <p:cNvPr id="6" name="图片 5"/>
          <p:cNvPicPr>
            <a:picLocks noChangeAspect="1"/>
          </p:cNvPicPr>
          <p:nvPr/>
        </p:nvPicPr>
        <p:blipFill>
          <a:blip r:embed="rId3"/>
          <a:stretch>
            <a:fillRect/>
          </a:stretch>
        </p:blipFill>
        <p:spPr>
          <a:xfrm>
            <a:off x="755576" y="1347614"/>
            <a:ext cx="7681876" cy="3528392"/>
          </a:xfrm>
          <a:prstGeom prst="rect">
            <a:avLst/>
          </a:prstGeom>
        </p:spPr>
      </p:pic>
    </p:spTree>
    <p:extLst>
      <p:ext uri="{BB962C8B-B14F-4D97-AF65-F5344CB8AC3E}">
        <p14:creationId xmlns:p14="http://schemas.microsoft.com/office/powerpoint/2010/main" val="4214954710"/>
      </p:ext>
    </p:extLst>
  </p:cSld>
  <p:clrMapOvr>
    <a:masterClrMapping/>
  </p:clrMapOvr>
  <p:transition advTm="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部门</a:t>
            </a:r>
            <a:r>
              <a:rPr lang="zh-CN" altLang="en-US" sz="2500" b="1" dirty="0">
                <a:solidFill>
                  <a:srgbClr val="333333"/>
                </a:solidFill>
                <a:latin typeface="+mn-ea"/>
                <a:ea typeface="+mn-ea"/>
              </a:rPr>
              <a:t>负责人审核预购</a:t>
            </a:r>
            <a:r>
              <a:rPr lang="zh-CN" altLang="en-US" sz="2500" b="1" dirty="0" smtClean="0">
                <a:solidFill>
                  <a:srgbClr val="333333"/>
                </a:solidFill>
                <a:latin typeface="+mn-ea"/>
                <a:ea typeface="+mn-ea"/>
              </a:rPr>
              <a:t>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点击审核，查看预购单详细信息</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1043608" y="1320404"/>
            <a:ext cx="7272808" cy="3722099"/>
          </a:xfrm>
          <a:prstGeom prst="rect">
            <a:avLst/>
          </a:prstGeom>
        </p:spPr>
      </p:pic>
      <p:sp>
        <p:nvSpPr>
          <p:cNvPr id="8" name="右箭头 7">
            <a:hlinkClick r:id="rId4" action="ppaction://hlinksldjump"/>
          </p:cNvPr>
          <p:cNvSpPr/>
          <p:nvPr/>
        </p:nvSpPr>
        <p:spPr>
          <a:xfrm>
            <a:off x="7689126" y="1779312"/>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0831741"/>
      </p:ext>
    </p:extLst>
  </p:cSld>
  <p:clrMapOvr>
    <a:masterClrMapping/>
  </p:clrMapOvr>
  <p:transition advTm="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部门</a:t>
            </a:r>
            <a:r>
              <a:rPr lang="zh-CN" altLang="en-US" sz="2500" b="1" dirty="0">
                <a:solidFill>
                  <a:srgbClr val="333333"/>
                </a:solidFill>
                <a:latin typeface="+mn-ea"/>
                <a:ea typeface="+mn-ea"/>
              </a:rPr>
              <a:t>负责人审核预购</a:t>
            </a:r>
            <a:r>
              <a:rPr lang="zh-CN" altLang="en-US" sz="2500" b="1" dirty="0" smtClean="0">
                <a:solidFill>
                  <a:srgbClr val="333333"/>
                </a:solidFill>
                <a:latin typeface="+mn-ea"/>
                <a:ea typeface="+mn-ea"/>
              </a:rPr>
              <a:t>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点击审核，查看预购单详细信息</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755576" y="1412537"/>
            <a:ext cx="7670824" cy="3319453"/>
          </a:xfrm>
          <a:prstGeom prst="rect">
            <a:avLst/>
          </a:prstGeom>
        </p:spPr>
      </p:pic>
    </p:spTree>
    <p:extLst>
      <p:ext uri="{BB962C8B-B14F-4D97-AF65-F5344CB8AC3E}">
        <p14:creationId xmlns:p14="http://schemas.microsoft.com/office/powerpoint/2010/main" val="741535325"/>
      </p:ext>
    </p:extLst>
  </p:cSld>
  <p:clrMapOvr>
    <a:masterClrMapping/>
  </p:clrMapOvr>
  <p:transition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部门</a:t>
            </a:r>
            <a:r>
              <a:rPr lang="zh-CN" altLang="en-US" sz="2500" b="1" dirty="0">
                <a:solidFill>
                  <a:srgbClr val="333333"/>
                </a:solidFill>
                <a:latin typeface="+mn-ea"/>
                <a:ea typeface="+mn-ea"/>
              </a:rPr>
              <a:t>负责人审核预购</a:t>
            </a:r>
            <a:r>
              <a:rPr lang="zh-CN" altLang="en-US" sz="2500" b="1" dirty="0" smtClean="0">
                <a:solidFill>
                  <a:srgbClr val="333333"/>
                </a:solidFill>
                <a:latin typeface="+mn-ea"/>
                <a:ea typeface="+mn-ea"/>
              </a:rPr>
              <a:t>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点击审核，查看预购单详细信息  </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1187625" y="1308332"/>
            <a:ext cx="6912767" cy="3711690"/>
          </a:xfrm>
          <a:prstGeom prst="rect">
            <a:avLst/>
          </a:prstGeom>
        </p:spPr>
      </p:pic>
      <p:sp>
        <p:nvSpPr>
          <p:cNvPr id="8" name="右箭头 7">
            <a:hlinkClick r:id="rId4" action="ppaction://hlinksldjump"/>
          </p:cNvPr>
          <p:cNvSpPr/>
          <p:nvPr/>
        </p:nvSpPr>
        <p:spPr>
          <a:xfrm>
            <a:off x="5508104" y="1084264"/>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6326347"/>
      </p:ext>
    </p:extLst>
  </p:cSld>
  <p:clrMapOvr>
    <a:masterClrMapping/>
  </p:clrMapOvr>
  <p:transition advTm="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部门</a:t>
            </a:r>
            <a:r>
              <a:rPr lang="zh-CN" altLang="en-US" sz="2500" b="1" dirty="0">
                <a:solidFill>
                  <a:srgbClr val="333333"/>
                </a:solidFill>
                <a:latin typeface="+mn-ea"/>
                <a:ea typeface="+mn-ea"/>
              </a:rPr>
              <a:t>负责人审核预购</a:t>
            </a:r>
            <a:r>
              <a:rPr lang="zh-CN" altLang="en-US" sz="2500" b="1" dirty="0" smtClean="0">
                <a:solidFill>
                  <a:srgbClr val="333333"/>
                </a:solidFill>
                <a:latin typeface="+mn-ea"/>
                <a:ea typeface="+mn-ea"/>
              </a:rPr>
              <a:t>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点击审核</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1592206" y="1320062"/>
            <a:ext cx="6004130" cy="3706818"/>
          </a:xfrm>
          <a:prstGeom prst="rect">
            <a:avLst/>
          </a:prstGeom>
        </p:spPr>
      </p:pic>
    </p:spTree>
    <p:extLst>
      <p:ext uri="{BB962C8B-B14F-4D97-AF65-F5344CB8AC3E}">
        <p14:creationId xmlns:p14="http://schemas.microsoft.com/office/powerpoint/2010/main" val="2294395239"/>
      </p:ext>
    </p:extLst>
  </p:cSld>
  <p:clrMapOvr>
    <a:masterClrMapping/>
  </p:clrMapOvr>
  <p:transition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59113" y="1779588"/>
            <a:ext cx="6084887" cy="907941"/>
          </a:xfrm>
          <a:prstGeom prst="rect">
            <a:avLst/>
          </a:prstGeom>
          <a:noFill/>
        </p:spPr>
        <p:txBody>
          <a:bodyPr wrap="square">
            <a:spAutoFit/>
          </a:bodyPr>
          <a:lstStyle/>
          <a:p>
            <a:pPr marL="0" lvl="1"/>
            <a:r>
              <a:rPr lang="zh-CN" altLang="en-US" sz="1400" b="1" dirty="0">
                <a:solidFill>
                  <a:srgbClr val="080808"/>
                </a:solidFill>
                <a:latin typeface="微软雅黑"/>
                <a:ea typeface="微软雅黑"/>
                <a:cs typeface="微软雅黑"/>
              </a:rPr>
              <a:t> </a:t>
            </a:r>
            <a:r>
              <a:rPr lang="zh-CN" altLang="en-US" sz="2800" b="1" dirty="0" smtClean="0">
                <a:solidFill>
                  <a:srgbClr val="080808"/>
                </a:solidFill>
                <a:latin typeface="微软雅黑"/>
                <a:ea typeface="微软雅黑"/>
                <a:cs typeface="微软雅黑"/>
              </a:rPr>
              <a:t>第一部分</a:t>
            </a:r>
            <a:endParaRPr lang="en-US" altLang="zh-CN" sz="2800" b="1" dirty="0">
              <a:solidFill>
                <a:srgbClr val="080808"/>
              </a:solidFill>
              <a:latin typeface="微软雅黑"/>
              <a:ea typeface="微软雅黑"/>
              <a:cs typeface="微软雅黑"/>
            </a:endParaRPr>
          </a:p>
          <a:p>
            <a:pPr marL="0" lvl="1"/>
            <a:r>
              <a:rPr lang="zh-CN" altLang="en-US" sz="2500" b="1" dirty="0">
                <a:solidFill>
                  <a:schemeClr val="accent2"/>
                </a:solidFill>
                <a:latin typeface="微软雅黑"/>
                <a:ea typeface="微软雅黑"/>
                <a:cs typeface="微软雅黑"/>
              </a:rPr>
              <a:t>电子卖</a:t>
            </a:r>
            <a:r>
              <a:rPr lang="zh-CN" altLang="en-US" sz="2500" b="1" dirty="0" smtClean="0">
                <a:solidFill>
                  <a:schemeClr val="accent2"/>
                </a:solidFill>
                <a:latin typeface="微软雅黑"/>
                <a:ea typeface="微软雅黑"/>
                <a:cs typeface="微软雅黑"/>
              </a:rPr>
              <a:t>场政策法规</a:t>
            </a:r>
            <a:endParaRPr lang="zh-CN" altLang="en-US" sz="2500" b="1" dirty="0">
              <a:solidFill>
                <a:schemeClr val="accent2"/>
              </a:solidFill>
              <a:latin typeface="微软雅黑"/>
              <a:ea typeface="微软雅黑"/>
              <a:cs typeface="微软雅黑"/>
            </a:endParaRPr>
          </a:p>
        </p:txBody>
      </p:sp>
      <p:cxnSp>
        <p:nvCxnSpPr>
          <p:cNvPr id="13" name="直接连接符 12"/>
          <p:cNvCxnSpPr/>
          <p:nvPr/>
        </p:nvCxnSpPr>
        <p:spPr>
          <a:xfrm flipV="1">
            <a:off x="2843213" y="1492250"/>
            <a:ext cx="0" cy="192405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03350" y="3076575"/>
            <a:ext cx="903288" cy="246063"/>
          </a:xfrm>
          <a:prstGeom prst="rect">
            <a:avLst/>
          </a:prstGeom>
          <a:noFill/>
        </p:spPr>
        <p:txBody>
          <a:bodyPr lIns="0" tIns="0" rIns="0" bIns="0">
            <a:spAutoFit/>
          </a:bodyPr>
          <a:lstStyle/>
          <a:p>
            <a:pPr>
              <a:defRPr/>
            </a:pPr>
            <a:r>
              <a:rPr lang="en-US" altLang="zh-CN" sz="1600" dirty="0">
                <a:solidFill>
                  <a:srgbClr val="080808"/>
                </a:solidFill>
                <a:latin typeface="+mj-ea"/>
                <a:ea typeface="+mj-ea"/>
              </a:rPr>
              <a:t>PART </a:t>
            </a:r>
            <a:r>
              <a:rPr lang="en-US" altLang="zh-CN" sz="1600" dirty="0" smtClean="0">
                <a:solidFill>
                  <a:srgbClr val="080808"/>
                </a:solidFill>
                <a:latin typeface="+mj-ea"/>
                <a:ea typeface="+mj-ea"/>
              </a:rPr>
              <a:t>01</a:t>
            </a:r>
            <a:endParaRPr lang="zh-CN" altLang="en-US" sz="1600" dirty="0">
              <a:solidFill>
                <a:srgbClr val="080808"/>
              </a:solidFill>
              <a:latin typeface="+mj-ea"/>
              <a:ea typeface="+mj-ea"/>
            </a:endParaRPr>
          </a:p>
        </p:txBody>
      </p:sp>
      <p:grpSp>
        <p:nvGrpSpPr>
          <p:cNvPr id="2" name="组合 15"/>
          <p:cNvGrpSpPr/>
          <p:nvPr/>
        </p:nvGrpSpPr>
        <p:grpSpPr>
          <a:xfrm>
            <a:off x="1259632" y="163564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75" name="TextBox 13"/>
          <p:cNvSpPr txBox="1"/>
          <p:nvPr/>
        </p:nvSpPr>
        <p:spPr>
          <a:xfrm>
            <a:off x="1438052" y="1851025"/>
            <a:ext cx="901700" cy="769938"/>
          </a:xfrm>
          <a:prstGeom prst="rect">
            <a:avLst/>
          </a:prstGeom>
          <a:noFill/>
        </p:spPr>
        <p:txBody>
          <a:bodyPr lIns="0" tIns="0" rIns="0" bIns="0">
            <a:spAutoFit/>
          </a:bodyPr>
          <a:lstStyle/>
          <a:p>
            <a:pPr algn="ctr">
              <a:defRPr/>
            </a:pPr>
            <a:r>
              <a:rPr lang="en-US" altLang="zh-CN" sz="5000" b="1" dirty="0" smtClean="0">
                <a:solidFill>
                  <a:schemeClr val="accent2"/>
                </a:solidFill>
                <a:latin typeface="+mj-ea"/>
                <a:ea typeface="+mj-ea"/>
              </a:rPr>
              <a:t>1</a:t>
            </a:r>
            <a:endParaRPr lang="zh-CN" altLang="en-US" sz="5000" b="1" dirty="0">
              <a:solidFill>
                <a:schemeClr val="accent2"/>
              </a:solidFill>
              <a:latin typeface="+mj-ea"/>
              <a:ea typeface="+mj-ea"/>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3360" y="75690"/>
            <a:ext cx="780699" cy="771621"/>
          </a:xfrm>
          <a:prstGeom prst="rect">
            <a:avLst/>
          </a:prstGeom>
        </p:spPr>
      </p:pic>
    </p:spTree>
  </p:cSld>
  <p:clrMapOvr>
    <a:masterClrMapping/>
  </p:clrMapOvr>
  <p:transition advTm="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生成订单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产生订单</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744891" y="1392412"/>
            <a:ext cx="7787549" cy="3339578"/>
          </a:xfrm>
          <a:prstGeom prst="rect">
            <a:avLst/>
          </a:prstGeom>
        </p:spPr>
      </p:pic>
    </p:spTree>
    <p:extLst>
      <p:ext uri="{BB962C8B-B14F-4D97-AF65-F5344CB8AC3E}">
        <p14:creationId xmlns:p14="http://schemas.microsoft.com/office/powerpoint/2010/main" val="2946045410"/>
      </p:ext>
    </p:extLst>
  </p:cSld>
  <p:clrMapOvr>
    <a:masterClrMapping/>
  </p:clrMapOvr>
  <p:transition advTm="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竞价采购</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258532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竞价的发起</a:t>
            </a:r>
            <a:endParaRPr lang="en-US" altLang="zh-CN" b="1" dirty="0" smtClean="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申购人发起竞价单</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将意向商品加入购物车后，集中发起竞价</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后台管理中竞价管理，新建竞价单</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竞价单提交申购单位领导审核</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lvl="2">
              <a:lnSpc>
                <a:spcPct val="150000"/>
              </a:lnSpc>
            </a:pPr>
            <a:endParaRPr lang="zh-CN" altLang="en-US" sz="2000" b="1" dirty="0" smtClean="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7417056"/>
      </p:ext>
    </p:extLst>
  </p:cSld>
  <p:clrMapOvr>
    <a:masterClrMapping/>
  </p:clrMapOvr>
  <p:transition advTm="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将商品放入购物车，在购物车页面</a:t>
            </a:r>
            <a:r>
              <a:rPr lang="zh-CN" altLang="en-US" dirty="0">
                <a:latin typeface="微软雅黑" pitchFamily="34" charset="-122"/>
                <a:ea typeface="微软雅黑" pitchFamily="34" charset="-122"/>
              </a:rPr>
              <a:t>发起</a:t>
            </a:r>
            <a:r>
              <a:rPr lang="zh-CN" altLang="en-US" dirty="0" smtClean="0">
                <a:latin typeface="微软雅黑" pitchFamily="34" charset="-122"/>
                <a:ea typeface="微软雅黑" pitchFamily="34" charset="-122"/>
              </a:rPr>
              <a:t>竞价   </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1035554" y="1320404"/>
            <a:ext cx="7208853" cy="3693710"/>
          </a:xfrm>
          <a:prstGeom prst="rect">
            <a:avLst/>
          </a:prstGeom>
        </p:spPr>
      </p:pic>
    </p:spTree>
    <p:extLst>
      <p:ext uri="{BB962C8B-B14F-4D97-AF65-F5344CB8AC3E}">
        <p14:creationId xmlns:p14="http://schemas.microsoft.com/office/powerpoint/2010/main" val="2404203930"/>
      </p:ext>
    </p:extLst>
  </p:cSld>
  <p:clrMapOvr>
    <a:masterClrMapping/>
  </p:clrMapOvr>
  <p:transition advTm="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竞价下单页，</a:t>
            </a:r>
            <a:r>
              <a:rPr lang="en-US" altLang="zh-CN" dirty="0" smtClean="0">
                <a:latin typeface="微软雅黑" pitchFamily="34" charset="-122"/>
                <a:ea typeface="微软雅黑" pitchFamily="34" charset="-122"/>
              </a:rPr>
              <a:t>8</a:t>
            </a:r>
            <a:r>
              <a:rPr lang="zh-CN" altLang="en-US" dirty="0" smtClean="0">
                <a:latin typeface="微软雅黑" pitchFamily="34" charset="-122"/>
                <a:ea typeface="微软雅黑" pitchFamily="34" charset="-122"/>
              </a:rPr>
              <a:t>个流程   </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971600" y="1299154"/>
            <a:ext cx="7416824" cy="3648860"/>
          </a:xfrm>
          <a:prstGeom prst="rect">
            <a:avLst/>
          </a:prstGeom>
        </p:spPr>
      </p:pic>
    </p:spTree>
    <p:extLst>
      <p:ext uri="{BB962C8B-B14F-4D97-AF65-F5344CB8AC3E}">
        <p14:creationId xmlns:p14="http://schemas.microsoft.com/office/powerpoint/2010/main" val="971134219"/>
      </p:ext>
    </p:extLst>
  </p:cSld>
  <p:clrMapOvr>
    <a:masterClrMapping/>
  </p:clrMapOvr>
  <p:transition advTm="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采购需求清单，修改参数要求   </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720658" y="1491630"/>
            <a:ext cx="7826507" cy="2754393"/>
          </a:xfrm>
          <a:prstGeom prst="rect">
            <a:avLst/>
          </a:prstGeom>
        </p:spPr>
      </p:pic>
    </p:spTree>
    <p:extLst>
      <p:ext uri="{BB962C8B-B14F-4D97-AF65-F5344CB8AC3E}">
        <p14:creationId xmlns:p14="http://schemas.microsoft.com/office/powerpoint/2010/main" val="1348809687"/>
      </p:ext>
    </p:extLst>
  </p:cSld>
  <p:clrMapOvr>
    <a:masterClrMapping/>
  </p:clrMapOvr>
  <p:transition advTm="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采购需求清单，修改参数要求   </a:t>
            </a:r>
            <a:endParaRPr lang="zh-CN" altLang="zh-CN" sz="1800" dirty="0">
              <a:latin typeface="微软雅黑" pitchFamily="34" charset="-122"/>
              <a:ea typeface="微软雅黑" pitchFamily="34" charset="-122"/>
            </a:endParaRPr>
          </a:p>
        </p:txBody>
      </p:sp>
      <p:pic>
        <p:nvPicPr>
          <p:cNvPr id="7" name="图片 6"/>
          <p:cNvPicPr>
            <a:picLocks noChangeAspect="1"/>
          </p:cNvPicPr>
          <p:nvPr/>
        </p:nvPicPr>
        <p:blipFill>
          <a:blip r:embed="rId3"/>
          <a:stretch>
            <a:fillRect/>
          </a:stretch>
        </p:blipFill>
        <p:spPr>
          <a:xfrm>
            <a:off x="899592" y="1330059"/>
            <a:ext cx="7488832" cy="3693819"/>
          </a:xfrm>
          <a:prstGeom prst="rect">
            <a:avLst/>
          </a:prstGeom>
        </p:spPr>
      </p:pic>
    </p:spTree>
    <p:extLst>
      <p:ext uri="{BB962C8B-B14F-4D97-AF65-F5344CB8AC3E}">
        <p14:creationId xmlns:p14="http://schemas.microsoft.com/office/powerpoint/2010/main" val="1848975576"/>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后台交易中心→</a:t>
            </a:r>
            <a:r>
              <a:rPr lang="zh-CN" altLang="en-US" dirty="0">
                <a:latin typeface="微软雅黑" pitchFamily="34" charset="-122"/>
                <a:ea typeface="微软雅黑" pitchFamily="34" charset="-122"/>
              </a:rPr>
              <a:t>竞价管理→</a:t>
            </a:r>
            <a:r>
              <a:rPr lang="zh-CN" altLang="en-US" dirty="0" smtClean="0">
                <a:latin typeface="微软雅黑" pitchFamily="34" charset="-122"/>
                <a:ea typeface="微软雅黑" pitchFamily="34" charset="-122"/>
              </a:rPr>
              <a:t>新建</a:t>
            </a:r>
            <a:r>
              <a:rPr lang="zh-CN" altLang="en-US" dirty="0">
                <a:latin typeface="微软雅黑" pitchFamily="34" charset="-122"/>
                <a:ea typeface="微软雅黑" pitchFamily="34" charset="-122"/>
              </a:rPr>
              <a:t>竞价</a:t>
            </a:r>
            <a:r>
              <a:rPr lang="zh-CN" altLang="en-US" dirty="0" smtClean="0">
                <a:latin typeface="微软雅黑" pitchFamily="34" charset="-122"/>
                <a:ea typeface="微软雅黑" pitchFamily="34" charset="-122"/>
              </a:rPr>
              <a:t>单   </a:t>
            </a:r>
            <a:endParaRPr lang="zh-CN" altLang="zh-CN" sz="1800" dirty="0">
              <a:latin typeface="微软雅黑" pitchFamily="34" charset="-122"/>
              <a:ea typeface="微软雅黑" pitchFamily="34" charset="-122"/>
            </a:endParaRPr>
          </a:p>
        </p:txBody>
      </p:sp>
      <p:pic>
        <p:nvPicPr>
          <p:cNvPr id="7" name="图片 6"/>
          <p:cNvPicPr>
            <a:picLocks noChangeAspect="1"/>
          </p:cNvPicPr>
          <p:nvPr/>
        </p:nvPicPr>
        <p:blipFill>
          <a:blip r:embed="rId3"/>
          <a:stretch>
            <a:fillRect/>
          </a:stretch>
        </p:blipFill>
        <p:spPr>
          <a:xfrm>
            <a:off x="755576" y="1563638"/>
            <a:ext cx="7801182" cy="2592288"/>
          </a:xfrm>
          <a:prstGeom prst="rect">
            <a:avLst/>
          </a:prstGeom>
        </p:spPr>
      </p:pic>
    </p:spTree>
    <p:extLst>
      <p:ext uri="{BB962C8B-B14F-4D97-AF65-F5344CB8AC3E}">
        <p14:creationId xmlns:p14="http://schemas.microsoft.com/office/powerpoint/2010/main" val="3259941012"/>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网上超市→竞价   </a:t>
            </a:r>
            <a:endParaRPr lang="zh-CN" altLang="zh-CN" sz="1800" dirty="0">
              <a:latin typeface="微软雅黑" pitchFamily="34" charset="-122"/>
              <a:ea typeface="微软雅黑" pitchFamily="34" charset="-122"/>
            </a:endParaRPr>
          </a:p>
        </p:txBody>
      </p:sp>
      <p:pic>
        <p:nvPicPr>
          <p:cNvPr id="8" name="图片 7"/>
          <p:cNvPicPr>
            <a:picLocks noChangeAspect="1"/>
          </p:cNvPicPr>
          <p:nvPr/>
        </p:nvPicPr>
        <p:blipFill>
          <a:blip r:embed="rId3"/>
          <a:stretch>
            <a:fillRect/>
          </a:stretch>
        </p:blipFill>
        <p:spPr>
          <a:xfrm>
            <a:off x="1495913" y="1563638"/>
            <a:ext cx="6207969" cy="2603689"/>
          </a:xfrm>
          <a:prstGeom prst="rect">
            <a:avLst/>
          </a:prstGeom>
        </p:spPr>
      </p:pic>
    </p:spTree>
    <p:extLst>
      <p:ext uri="{BB962C8B-B14F-4D97-AF65-F5344CB8AC3E}">
        <p14:creationId xmlns:p14="http://schemas.microsoft.com/office/powerpoint/2010/main" val="1945485490"/>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采购需求</a:t>
            </a:r>
            <a:r>
              <a:rPr lang="zh-CN" altLang="en-US" dirty="0" smtClean="0">
                <a:latin typeface="微软雅黑" pitchFamily="34" charset="-122"/>
                <a:ea typeface="微软雅黑" pitchFamily="34" charset="-122"/>
              </a:rPr>
              <a:t>清单，自定义或从商品中选择   </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845840" y="1339308"/>
            <a:ext cx="7596336" cy="3594435"/>
          </a:xfrm>
          <a:prstGeom prst="rect">
            <a:avLst/>
          </a:prstGeom>
        </p:spPr>
      </p:pic>
      <p:sp>
        <p:nvSpPr>
          <p:cNvPr id="10" name="右箭头 9">
            <a:hlinkClick r:id="rId4" action="ppaction://hlinksldjump"/>
          </p:cNvPr>
          <p:cNvSpPr/>
          <p:nvPr/>
        </p:nvSpPr>
        <p:spPr>
          <a:xfrm>
            <a:off x="1043608" y="3102551"/>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76898429"/>
      </p:ext>
    </p:extLst>
  </p:cSld>
  <p:clrMapOvr>
    <a:masterClrMapping/>
  </p:clrMapOvr>
  <p:transition advTm="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商品中选择   </a:t>
            </a:r>
            <a:endParaRPr lang="zh-CN" altLang="zh-CN" sz="1800" dirty="0">
              <a:latin typeface="微软雅黑" pitchFamily="34" charset="-122"/>
              <a:ea typeface="微软雅黑" pitchFamily="34" charset="-122"/>
            </a:endParaRPr>
          </a:p>
        </p:txBody>
      </p:sp>
      <p:pic>
        <p:nvPicPr>
          <p:cNvPr id="7" name="图片 6"/>
          <p:cNvPicPr>
            <a:picLocks noChangeAspect="1"/>
          </p:cNvPicPr>
          <p:nvPr/>
        </p:nvPicPr>
        <p:blipFill>
          <a:blip r:embed="rId3"/>
          <a:stretch>
            <a:fillRect/>
          </a:stretch>
        </p:blipFill>
        <p:spPr>
          <a:xfrm>
            <a:off x="1267974" y="1320404"/>
            <a:ext cx="6932129" cy="3724231"/>
          </a:xfrm>
          <a:prstGeom prst="rect">
            <a:avLst/>
          </a:prstGeom>
        </p:spPr>
      </p:pic>
    </p:spTree>
    <p:extLst>
      <p:ext uri="{BB962C8B-B14F-4D97-AF65-F5344CB8AC3E}">
        <p14:creationId xmlns:p14="http://schemas.microsoft.com/office/powerpoint/2010/main" val="1062062945"/>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政策法规</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36" name="圆角矩形 35"/>
          <p:cNvSpPr/>
          <p:nvPr/>
        </p:nvSpPr>
        <p:spPr>
          <a:xfrm>
            <a:off x="1379745" y="951674"/>
            <a:ext cx="6240493" cy="40683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l"/>
            </a:pPr>
            <a:r>
              <a:rPr lang="zh-CN" altLang="en-US" sz="2000" dirty="0"/>
              <a:t>湖南省政府采购电子卖场管理</a:t>
            </a:r>
            <a:r>
              <a:rPr lang="zh-CN" altLang="en-US" sz="2000" dirty="0" smtClean="0"/>
              <a:t>办法</a:t>
            </a:r>
            <a:r>
              <a:rPr lang="zh-CN" altLang="en-US" dirty="0"/>
              <a:t>（湘财购</a:t>
            </a:r>
            <a:r>
              <a:rPr lang="en-US" altLang="zh-CN" dirty="0"/>
              <a:t>〔2019〕27</a:t>
            </a:r>
            <a:r>
              <a:rPr lang="zh-CN" altLang="en-US" dirty="0" smtClean="0"/>
              <a:t>号）</a:t>
            </a:r>
            <a:endParaRPr lang="en-US" altLang="zh-CN" dirty="0" smtClean="0"/>
          </a:p>
          <a:p>
            <a:pPr marL="742950" lvl="1" indent="-285750">
              <a:buFont typeface="Wingdings" panose="05000000000000000000" pitchFamily="2" charset="2"/>
              <a:buChar char="ü"/>
            </a:pPr>
            <a:r>
              <a:rPr lang="zh-CN" altLang="en-US" sz="1400" dirty="0"/>
              <a:t>第三条  湖南省各级国家机关、</a:t>
            </a:r>
            <a:r>
              <a:rPr lang="zh-CN" altLang="en-US" sz="1400" dirty="0" smtClean="0"/>
              <a:t>事业单位采购</a:t>
            </a:r>
            <a:r>
              <a:rPr lang="zh-CN" altLang="en-US" sz="1400" dirty="0"/>
              <a:t>政府采购限额标准以下的货物、服务和工程，</a:t>
            </a:r>
            <a:r>
              <a:rPr lang="zh-CN" altLang="en-US" sz="1400" b="1" dirty="0"/>
              <a:t>原则上</a:t>
            </a:r>
            <a:r>
              <a:rPr lang="zh-CN" altLang="en-US" sz="1400" dirty="0"/>
              <a:t>应通过电子卖场进行</a:t>
            </a:r>
            <a:r>
              <a:rPr lang="zh-CN" altLang="en-US" sz="1400" dirty="0" smtClean="0"/>
              <a:t>。</a:t>
            </a:r>
            <a:endParaRPr lang="en-US" altLang="zh-CN" sz="1400" dirty="0" smtClean="0"/>
          </a:p>
          <a:p>
            <a:pPr marL="742950" lvl="1" indent="-285750">
              <a:buFont typeface="Wingdings" panose="05000000000000000000" pitchFamily="2" charset="2"/>
              <a:buChar char="ü"/>
            </a:pPr>
            <a:r>
              <a:rPr lang="zh-CN" altLang="en-US" sz="1400" dirty="0"/>
              <a:t>第十七条  采购人应建立健全政府采购</a:t>
            </a:r>
            <a:r>
              <a:rPr lang="zh-CN" altLang="en-US" sz="1400" b="1" dirty="0"/>
              <a:t>内控机制</a:t>
            </a:r>
            <a:r>
              <a:rPr lang="zh-CN" altLang="en-US" sz="1400" dirty="0"/>
              <a:t>，明确交易方式的适用范围、审批流程和相关部门、人员的责任并向电子卖场迁移，实现采购活动</a:t>
            </a:r>
            <a:r>
              <a:rPr lang="zh-CN" altLang="en-US" sz="1400" b="1" dirty="0"/>
              <a:t>全过程留痕</a:t>
            </a:r>
            <a:r>
              <a:rPr lang="zh-CN" altLang="en-US" sz="1400" dirty="0"/>
              <a:t>，通过对接预算和国库集中支付管理，不断完善内控管理和预算绩效评价</a:t>
            </a:r>
            <a:r>
              <a:rPr lang="zh-CN" altLang="en-US" sz="1400" dirty="0" smtClean="0"/>
              <a:t>。</a:t>
            </a:r>
            <a:endParaRPr lang="en-US" altLang="zh-CN" sz="1400" dirty="0" smtClean="0"/>
          </a:p>
          <a:p>
            <a:pPr marL="742950" lvl="1" indent="-285750">
              <a:buFont typeface="Wingdings" panose="05000000000000000000" pitchFamily="2" charset="2"/>
              <a:buChar char="ü"/>
            </a:pPr>
            <a:r>
              <a:rPr lang="zh-CN" altLang="en-US" sz="1400" dirty="0"/>
              <a:t>第二十一条　 采购人应根据采购需求特点，合理采用</a:t>
            </a:r>
            <a:r>
              <a:rPr lang="zh-CN" altLang="en-US" sz="1400" b="1" dirty="0"/>
              <a:t>直购、竞价</a:t>
            </a:r>
            <a:r>
              <a:rPr lang="zh-CN" altLang="en-US" sz="1400" dirty="0"/>
              <a:t>和团购等方式。采购人不得利用电子卖场化整为零规避政府采购。</a:t>
            </a:r>
            <a:endParaRPr lang="en-US" altLang="zh-CN" sz="1400" dirty="0"/>
          </a:p>
          <a:p>
            <a:pPr marL="742950" lvl="1" indent="-285750">
              <a:buFont typeface="Wingdings" panose="05000000000000000000" pitchFamily="2" charset="2"/>
              <a:buChar char="ü"/>
            </a:pPr>
            <a:r>
              <a:rPr lang="zh-CN" altLang="en-US" sz="1400" dirty="0"/>
              <a:t>第四十三条      自</a:t>
            </a:r>
            <a:r>
              <a:rPr lang="en-US" altLang="zh-CN" sz="1400" dirty="0"/>
              <a:t>2019</a:t>
            </a:r>
            <a:r>
              <a:rPr lang="zh-CN" altLang="en-US" sz="1400" dirty="0"/>
              <a:t>年</a:t>
            </a:r>
            <a:r>
              <a:rPr lang="en-US" altLang="zh-CN" sz="1400" dirty="0"/>
              <a:t>12</a:t>
            </a:r>
            <a:r>
              <a:rPr lang="zh-CN" altLang="en-US" sz="1400" dirty="0"/>
              <a:t>月</a:t>
            </a:r>
            <a:r>
              <a:rPr lang="en-US" altLang="zh-CN" sz="1400" dirty="0"/>
              <a:t>13</a:t>
            </a:r>
            <a:r>
              <a:rPr lang="zh-CN" altLang="en-US" sz="1400" dirty="0"/>
              <a:t>日起施行</a:t>
            </a:r>
            <a:endParaRPr lang="en-US" altLang="zh-CN" sz="1400" dirty="0"/>
          </a:p>
          <a:p>
            <a:pPr marL="742950" lvl="1" indent="-285750">
              <a:buFont typeface="Wingdings" panose="05000000000000000000" pitchFamily="2" charset="2"/>
              <a:buChar char="ü"/>
            </a:pPr>
            <a:endParaRPr lang="en-US" altLang="zh-CN" dirty="0" smtClean="0"/>
          </a:p>
          <a:p>
            <a:pPr marL="742950" lvl="1" indent="-285750">
              <a:buFont typeface="Wingdings" panose="05000000000000000000" pitchFamily="2" charset="2"/>
              <a:buChar char="ü"/>
            </a:pPr>
            <a:endParaRPr lang="en-US" altLang="zh-CN" dirty="0" smtClean="0"/>
          </a:p>
        </p:txBody>
      </p:sp>
    </p:spTree>
    <p:extLst>
      <p:ext uri="{BB962C8B-B14F-4D97-AF65-F5344CB8AC3E}">
        <p14:creationId xmlns:p14="http://schemas.microsoft.com/office/powerpoint/2010/main" val="481082987"/>
      </p:ext>
    </p:extLst>
  </p:cSld>
  <p:clrMapOvr>
    <a:masterClrMapping/>
  </p:clrMapOvr>
  <p:transition advTm="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商品中选择   </a:t>
            </a:r>
            <a:endParaRPr lang="zh-CN" altLang="zh-CN" sz="1800" dirty="0">
              <a:latin typeface="微软雅黑" pitchFamily="34" charset="-122"/>
              <a:ea typeface="微软雅黑" pitchFamily="34" charset="-122"/>
            </a:endParaRPr>
          </a:p>
        </p:txBody>
      </p:sp>
      <p:pic>
        <p:nvPicPr>
          <p:cNvPr id="8" name="图片 7"/>
          <p:cNvPicPr>
            <a:picLocks noChangeAspect="1"/>
          </p:cNvPicPr>
          <p:nvPr/>
        </p:nvPicPr>
        <p:blipFill>
          <a:blip r:embed="rId3"/>
          <a:stretch>
            <a:fillRect/>
          </a:stretch>
        </p:blipFill>
        <p:spPr>
          <a:xfrm>
            <a:off x="817720" y="1312727"/>
            <a:ext cx="7714720" cy="2326560"/>
          </a:xfrm>
          <a:prstGeom prst="rect">
            <a:avLst/>
          </a:prstGeom>
        </p:spPr>
      </p:pic>
      <p:pic>
        <p:nvPicPr>
          <p:cNvPr id="10" name="图片 9"/>
          <p:cNvPicPr>
            <a:picLocks noChangeAspect="1"/>
          </p:cNvPicPr>
          <p:nvPr/>
        </p:nvPicPr>
        <p:blipFill>
          <a:blip r:embed="rId4"/>
          <a:stretch>
            <a:fillRect/>
          </a:stretch>
        </p:blipFill>
        <p:spPr>
          <a:xfrm>
            <a:off x="971599" y="3358101"/>
            <a:ext cx="7344816" cy="1661921"/>
          </a:xfrm>
          <a:prstGeom prst="rect">
            <a:avLst/>
          </a:prstGeom>
        </p:spPr>
      </p:pic>
    </p:spTree>
    <p:extLst>
      <p:ext uri="{BB962C8B-B14F-4D97-AF65-F5344CB8AC3E}">
        <p14:creationId xmlns:p14="http://schemas.microsoft.com/office/powerpoint/2010/main" val="329060871"/>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品牌填报不少于</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个   </a:t>
            </a:r>
            <a:endParaRPr lang="zh-CN" altLang="zh-CN" sz="1800" dirty="0">
              <a:latin typeface="微软雅黑" pitchFamily="34" charset="-122"/>
              <a:ea typeface="微软雅黑" pitchFamily="34" charset="-122"/>
            </a:endParaRPr>
          </a:p>
        </p:txBody>
      </p:sp>
      <p:pic>
        <p:nvPicPr>
          <p:cNvPr id="11" name="图片 10"/>
          <p:cNvPicPr>
            <a:picLocks noChangeAspect="1"/>
          </p:cNvPicPr>
          <p:nvPr/>
        </p:nvPicPr>
        <p:blipFill>
          <a:blip r:embed="rId3"/>
          <a:stretch>
            <a:fillRect/>
          </a:stretch>
        </p:blipFill>
        <p:spPr>
          <a:xfrm>
            <a:off x="1208257" y="1320404"/>
            <a:ext cx="6820127" cy="3742510"/>
          </a:xfrm>
          <a:prstGeom prst="rect">
            <a:avLst/>
          </a:prstGeom>
        </p:spPr>
      </p:pic>
    </p:spTree>
    <p:extLst>
      <p:ext uri="{BB962C8B-B14F-4D97-AF65-F5344CB8AC3E}">
        <p14:creationId xmlns:p14="http://schemas.microsoft.com/office/powerpoint/2010/main" val="2049196549"/>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自定义描述发起竞价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944528"/>
            <a:ext cx="6048672" cy="2585323"/>
          </a:xfrm>
          <a:prstGeom prst="rect">
            <a:avLst/>
          </a:prstGeom>
          <a:noFill/>
        </p:spPr>
        <p:txBody>
          <a:bodyPr wrap="square" lIns="0" tIns="0" rIns="0" bIns="0" rtlCol="0">
            <a:spAutoFit/>
          </a:bodyPr>
          <a:lstStyle/>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自定义描述</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当电子卖场中找不到满足条件的需求商品时</a:t>
            </a:r>
            <a:r>
              <a:rPr lang="zh-CN" altLang="en-US" sz="1600" b="1" dirty="0" smtClean="0">
                <a:solidFill>
                  <a:schemeClr val="accent6"/>
                </a:solidFill>
                <a:latin typeface="微软雅黑" panose="020B0503020204020204" pitchFamily="34" charset="-122"/>
                <a:ea typeface="微软雅黑" panose="020B0503020204020204" pitchFamily="34" charset="-122"/>
              </a:rPr>
              <a:t>，</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采购</a:t>
            </a:r>
            <a:r>
              <a:rPr lang="zh-CN" altLang="en-US" sz="1600" b="1" dirty="0">
                <a:solidFill>
                  <a:schemeClr val="accent6"/>
                </a:solidFill>
                <a:latin typeface="微软雅黑" panose="020B0503020204020204" pitchFamily="34" charset="-122"/>
                <a:ea typeface="微软雅黑" panose="020B0503020204020204" pitchFamily="34" charset="-122"/>
              </a:rPr>
              <a:t>人可根据实际采购需求，对商品参数要求进行自定义描述，并基于此描述发起竞价</a:t>
            </a:r>
            <a:r>
              <a:rPr lang="zh-CN" altLang="en-US" sz="1600" b="1" dirty="0" smtClean="0">
                <a:solidFill>
                  <a:schemeClr val="accent6"/>
                </a:solidFill>
                <a:latin typeface="微软雅黑" panose="020B0503020204020204" pitchFamily="34" charset="-122"/>
                <a:ea typeface="微软雅黑" panose="020B0503020204020204" pitchFamily="34" charset="-122"/>
              </a:rPr>
              <a:t>。</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采购</a:t>
            </a:r>
            <a:r>
              <a:rPr lang="zh-CN" altLang="en-US" sz="1600" b="1" dirty="0">
                <a:solidFill>
                  <a:schemeClr val="accent6"/>
                </a:solidFill>
                <a:latin typeface="微软雅黑" panose="020B0503020204020204" pitchFamily="34" charset="-122"/>
                <a:ea typeface="微软雅黑" panose="020B0503020204020204" pitchFamily="34" charset="-122"/>
              </a:rPr>
              <a:t>人可填写意向的建议品牌及型号，供应商必须在建议品牌中择一进行响应</a:t>
            </a:r>
            <a:r>
              <a:rPr lang="zh-CN" altLang="en-US" sz="1600" b="1" dirty="0" smtClean="0">
                <a:solidFill>
                  <a:schemeClr val="accent6"/>
                </a:solidFill>
                <a:latin typeface="微软雅黑" panose="020B0503020204020204" pitchFamily="34" charset="-122"/>
                <a:ea typeface="微软雅黑" panose="020B0503020204020204" pitchFamily="34" charset="-122"/>
              </a:rPr>
              <a:t>。</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714500" lvl="3"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品牌不符合的可以认定为不响应竞价</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1485948"/>
      </p:ext>
    </p:extLst>
  </p:cSld>
  <p:clrMapOvr>
    <a:masterClrMapping/>
  </p:clrMapOvr>
  <p:transition advTm="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自定义描述发起竞价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新增商品信息，选择相应商品类目、商品名称、参数、表述   </a:t>
            </a:r>
            <a:endParaRPr lang="zh-CN" altLang="zh-CN" sz="1800" dirty="0">
              <a:latin typeface="微软雅黑" pitchFamily="34" charset="-122"/>
              <a:ea typeface="微软雅黑" pitchFamily="34" charset="-122"/>
            </a:endParaRPr>
          </a:p>
        </p:txBody>
      </p:sp>
      <p:sp>
        <p:nvSpPr>
          <p:cNvPr id="7" name="右箭头 6">
            <a:hlinkClick r:id="rId3" action="ppaction://hlinksldjump"/>
          </p:cNvPr>
          <p:cNvSpPr/>
          <p:nvPr/>
        </p:nvSpPr>
        <p:spPr>
          <a:xfrm>
            <a:off x="683568" y="1392553"/>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stretch>
            <a:fillRect/>
          </a:stretch>
        </p:blipFill>
        <p:spPr>
          <a:xfrm>
            <a:off x="1259632" y="1363470"/>
            <a:ext cx="6840760" cy="3656552"/>
          </a:xfrm>
          <a:prstGeom prst="rect">
            <a:avLst/>
          </a:prstGeom>
        </p:spPr>
      </p:pic>
    </p:spTree>
    <p:extLst>
      <p:ext uri="{BB962C8B-B14F-4D97-AF65-F5344CB8AC3E}">
        <p14:creationId xmlns:p14="http://schemas.microsoft.com/office/powerpoint/2010/main" val="1891678685"/>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自定义描述发起竞价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参数名称、核心参数（不能偏离，偏离即不响应）   </a:t>
            </a:r>
            <a:endParaRPr lang="zh-CN" altLang="zh-CN" sz="1800" dirty="0">
              <a:latin typeface="微软雅黑" pitchFamily="34" charset="-122"/>
              <a:ea typeface="微软雅黑" pitchFamily="34" charset="-122"/>
            </a:endParaRPr>
          </a:p>
        </p:txBody>
      </p:sp>
      <p:pic>
        <p:nvPicPr>
          <p:cNvPr id="10" name="图片 9"/>
          <p:cNvPicPr>
            <a:picLocks noChangeAspect="1"/>
          </p:cNvPicPr>
          <p:nvPr/>
        </p:nvPicPr>
        <p:blipFill>
          <a:blip r:embed="rId3"/>
          <a:stretch>
            <a:fillRect/>
          </a:stretch>
        </p:blipFill>
        <p:spPr>
          <a:xfrm>
            <a:off x="1099739" y="1320404"/>
            <a:ext cx="7216677" cy="3751766"/>
          </a:xfrm>
          <a:prstGeom prst="rect">
            <a:avLst/>
          </a:prstGeom>
        </p:spPr>
      </p:pic>
    </p:spTree>
    <p:extLst>
      <p:ext uri="{BB962C8B-B14F-4D97-AF65-F5344CB8AC3E}">
        <p14:creationId xmlns:p14="http://schemas.microsoft.com/office/powerpoint/2010/main" val="3175209745"/>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完善</a:t>
            </a:r>
            <a:r>
              <a:rPr lang="zh-CN" altLang="en-US" sz="2500" b="1" dirty="0" smtClean="0">
                <a:solidFill>
                  <a:srgbClr val="333333"/>
                </a:solidFill>
                <a:latin typeface="+mn-ea"/>
                <a:ea typeface="+mn-ea"/>
              </a:rPr>
              <a:t>竞价要求</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竞价标准，有效报价不少于</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家，截止时间不少于</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个工作日   </a:t>
            </a:r>
            <a:endParaRPr lang="zh-CN" altLang="zh-CN" sz="1800" dirty="0">
              <a:latin typeface="微软雅黑" pitchFamily="34" charset="-122"/>
              <a:ea typeface="微软雅黑" pitchFamily="34" charset="-122"/>
            </a:endParaRPr>
          </a:p>
        </p:txBody>
      </p:sp>
      <p:pic>
        <p:nvPicPr>
          <p:cNvPr id="7" name="图片 6"/>
          <p:cNvPicPr>
            <a:picLocks noChangeAspect="1"/>
          </p:cNvPicPr>
          <p:nvPr/>
        </p:nvPicPr>
        <p:blipFill>
          <a:blip r:embed="rId3"/>
          <a:stretch>
            <a:fillRect/>
          </a:stretch>
        </p:blipFill>
        <p:spPr>
          <a:xfrm>
            <a:off x="683568" y="1563638"/>
            <a:ext cx="7886985" cy="2664296"/>
          </a:xfrm>
          <a:prstGeom prst="rect">
            <a:avLst/>
          </a:prstGeom>
        </p:spPr>
      </p:pic>
    </p:spTree>
    <p:extLst>
      <p:ext uri="{BB962C8B-B14F-4D97-AF65-F5344CB8AC3E}">
        <p14:creationId xmlns:p14="http://schemas.microsoft.com/office/powerpoint/2010/main" val="220372426"/>
      </p:ext>
    </p:extLst>
  </p:cSld>
  <p:clrMapOvr>
    <a:masterClrMapping/>
  </p:clrMapOvr>
  <p:transition advTm="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完善</a:t>
            </a:r>
            <a:r>
              <a:rPr lang="zh-CN" altLang="en-US" sz="2500" b="1" dirty="0" smtClean="0">
                <a:solidFill>
                  <a:srgbClr val="333333"/>
                </a:solidFill>
                <a:latin typeface="+mn-ea"/>
                <a:ea typeface="+mn-ea"/>
              </a:rPr>
              <a:t>竞价要求</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商务要求，可设置核心商务要求。   </a:t>
            </a:r>
            <a:endParaRPr lang="zh-CN" altLang="zh-CN" sz="1800" dirty="0">
              <a:latin typeface="微软雅黑" pitchFamily="34" charset="-122"/>
              <a:ea typeface="微软雅黑" pitchFamily="34" charset="-122"/>
            </a:endParaRPr>
          </a:p>
        </p:txBody>
      </p:sp>
      <p:pic>
        <p:nvPicPr>
          <p:cNvPr id="8" name="图片 7"/>
          <p:cNvPicPr>
            <a:picLocks noChangeAspect="1"/>
          </p:cNvPicPr>
          <p:nvPr/>
        </p:nvPicPr>
        <p:blipFill>
          <a:blip r:embed="rId3"/>
          <a:stretch>
            <a:fillRect/>
          </a:stretch>
        </p:blipFill>
        <p:spPr>
          <a:xfrm>
            <a:off x="704916" y="1396537"/>
            <a:ext cx="7857991" cy="2752007"/>
          </a:xfrm>
          <a:prstGeom prst="rect">
            <a:avLst/>
          </a:prstGeom>
        </p:spPr>
      </p:pic>
      <p:sp>
        <p:nvSpPr>
          <p:cNvPr id="2" name="矩形 1"/>
          <p:cNvSpPr/>
          <p:nvPr/>
        </p:nvSpPr>
        <p:spPr>
          <a:xfrm>
            <a:off x="1708186" y="4148544"/>
            <a:ext cx="6012202" cy="646331"/>
          </a:xfrm>
          <a:prstGeom prst="rect">
            <a:avLst/>
          </a:prstGeom>
        </p:spPr>
        <p:txBody>
          <a:bodyPr wrap="square">
            <a:spAutoFit/>
          </a:bodyPr>
          <a:lstStyle/>
          <a:p>
            <a:r>
              <a:rPr lang="zh-CN" altLang="en-US" dirty="0"/>
              <a:t>维修、培训、售后服务要求、送货要求、交货期，质保期，维护保养，技术培训和其他要求</a:t>
            </a:r>
          </a:p>
        </p:txBody>
      </p:sp>
    </p:spTree>
    <p:extLst>
      <p:ext uri="{BB962C8B-B14F-4D97-AF65-F5344CB8AC3E}">
        <p14:creationId xmlns:p14="http://schemas.microsoft.com/office/powerpoint/2010/main" val="865237564"/>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完善</a:t>
            </a:r>
            <a:r>
              <a:rPr lang="zh-CN" altLang="en-US" sz="2500" b="1" dirty="0" smtClean="0">
                <a:solidFill>
                  <a:srgbClr val="333333"/>
                </a:solidFill>
                <a:latin typeface="+mn-ea"/>
                <a:ea typeface="+mn-ea"/>
              </a:rPr>
              <a:t>竞价要求</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供应商要求</a:t>
            </a:r>
            <a:endParaRPr lang="zh-CN" altLang="zh-CN" sz="1800" dirty="0">
              <a:latin typeface="微软雅黑" pitchFamily="34" charset="-122"/>
              <a:ea typeface="微软雅黑" pitchFamily="34" charset="-122"/>
            </a:endParaRPr>
          </a:p>
        </p:txBody>
      </p:sp>
      <p:pic>
        <p:nvPicPr>
          <p:cNvPr id="10" name="图片 9"/>
          <p:cNvPicPr>
            <a:picLocks noChangeAspect="1"/>
          </p:cNvPicPr>
          <p:nvPr/>
        </p:nvPicPr>
        <p:blipFill>
          <a:blip r:embed="rId3"/>
          <a:stretch>
            <a:fillRect/>
          </a:stretch>
        </p:blipFill>
        <p:spPr>
          <a:xfrm>
            <a:off x="951447" y="1396380"/>
            <a:ext cx="7469583" cy="2831554"/>
          </a:xfrm>
          <a:prstGeom prst="rect">
            <a:avLst/>
          </a:prstGeom>
        </p:spPr>
      </p:pic>
      <p:sp>
        <p:nvSpPr>
          <p:cNvPr id="7" name="右箭头 6">
            <a:hlinkClick r:id="rId4" action="ppaction://hlinksldjump"/>
          </p:cNvPr>
          <p:cNvSpPr/>
          <p:nvPr/>
        </p:nvSpPr>
        <p:spPr>
          <a:xfrm>
            <a:off x="2267744" y="3651870"/>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55929483"/>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完善</a:t>
            </a:r>
            <a:r>
              <a:rPr lang="zh-CN" altLang="en-US" sz="2500" b="1" dirty="0" smtClean="0">
                <a:solidFill>
                  <a:srgbClr val="333333"/>
                </a:solidFill>
                <a:latin typeface="+mn-ea"/>
                <a:ea typeface="+mn-ea"/>
              </a:rPr>
              <a:t>竞价要求</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资质</a:t>
            </a:r>
            <a:r>
              <a:rPr lang="zh-CN" altLang="en-US" dirty="0" smtClean="0">
                <a:latin typeface="微软雅黑" pitchFamily="34" charset="-122"/>
                <a:ea typeface="微软雅黑" pitchFamily="34" charset="-122"/>
              </a:rPr>
              <a:t>要求</a:t>
            </a:r>
            <a:endParaRPr lang="zh-CN" altLang="zh-CN" sz="1800" dirty="0">
              <a:latin typeface="微软雅黑" pitchFamily="34" charset="-122"/>
              <a:ea typeface="微软雅黑" pitchFamily="34" charset="-122"/>
            </a:endParaRPr>
          </a:p>
        </p:txBody>
      </p:sp>
      <p:pic>
        <p:nvPicPr>
          <p:cNvPr id="7" name="图片 6"/>
          <p:cNvPicPr>
            <a:picLocks noChangeAspect="1"/>
          </p:cNvPicPr>
          <p:nvPr/>
        </p:nvPicPr>
        <p:blipFill>
          <a:blip r:embed="rId3"/>
          <a:stretch>
            <a:fillRect/>
          </a:stretch>
        </p:blipFill>
        <p:spPr>
          <a:xfrm>
            <a:off x="899592" y="1320404"/>
            <a:ext cx="6860479" cy="2465370"/>
          </a:xfrm>
          <a:prstGeom prst="rect">
            <a:avLst/>
          </a:prstGeom>
        </p:spPr>
      </p:pic>
      <p:pic>
        <p:nvPicPr>
          <p:cNvPr id="3" name="图片 2"/>
          <p:cNvPicPr>
            <a:picLocks noChangeAspect="1"/>
          </p:cNvPicPr>
          <p:nvPr/>
        </p:nvPicPr>
        <p:blipFill>
          <a:blip r:embed="rId4"/>
          <a:stretch>
            <a:fillRect/>
          </a:stretch>
        </p:blipFill>
        <p:spPr>
          <a:xfrm>
            <a:off x="3491880" y="3291830"/>
            <a:ext cx="1721399" cy="1728192"/>
          </a:xfrm>
          <a:prstGeom prst="rect">
            <a:avLst/>
          </a:prstGeom>
        </p:spPr>
      </p:pic>
    </p:spTree>
    <p:extLst>
      <p:ext uri="{BB962C8B-B14F-4D97-AF65-F5344CB8AC3E}">
        <p14:creationId xmlns:p14="http://schemas.microsoft.com/office/powerpoint/2010/main" val="3387872689"/>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完善</a:t>
            </a:r>
            <a:r>
              <a:rPr lang="zh-CN" altLang="en-US" sz="2500" b="1" dirty="0" smtClean="0">
                <a:solidFill>
                  <a:srgbClr val="333333"/>
                </a:solidFill>
                <a:latin typeface="+mn-ea"/>
                <a:ea typeface="+mn-ea"/>
              </a:rPr>
              <a:t>竞价要求</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手动邀请供应商，至少邀请</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家</a:t>
            </a:r>
            <a:endParaRPr lang="zh-CN" altLang="zh-CN" sz="1800" dirty="0">
              <a:latin typeface="微软雅黑" pitchFamily="34" charset="-122"/>
              <a:ea typeface="微软雅黑" pitchFamily="34" charset="-122"/>
            </a:endParaRPr>
          </a:p>
        </p:txBody>
      </p:sp>
      <p:pic>
        <p:nvPicPr>
          <p:cNvPr id="8" name="图片 7"/>
          <p:cNvPicPr>
            <a:picLocks noChangeAspect="1"/>
          </p:cNvPicPr>
          <p:nvPr/>
        </p:nvPicPr>
        <p:blipFill>
          <a:blip r:embed="rId3"/>
          <a:stretch>
            <a:fillRect/>
          </a:stretch>
        </p:blipFill>
        <p:spPr>
          <a:xfrm>
            <a:off x="827584" y="1320404"/>
            <a:ext cx="7560840" cy="3614714"/>
          </a:xfrm>
          <a:prstGeom prst="rect">
            <a:avLst/>
          </a:prstGeom>
        </p:spPr>
      </p:pic>
      <p:sp>
        <p:nvSpPr>
          <p:cNvPr id="7" name="右箭头 6">
            <a:hlinkClick r:id="rId4" action="ppaction://hlinksldjump"/>
          </p:cNvPr>
          <p:cNvSpPr/>
          <p:nvPr/>
        </p:nvSpPr>
        <p:spPr>
          <a:xfrm>
            <a:off x="781711" y="1354062"/>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499191"/>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政策法规</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36" name="圆角矩形 35"/>
          <p:cNvSpPr/>
          <p:nvPr/>
        </p:nvSpPr>
        <p:spPr>
          <a:xfrm>
            <a:off x="1379745" y="951674"/>
            <a:ext cx="6240493" cy="27001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l"/>
            </a:pPr>
            <a:r>
              <a:rPr lang="zh-CN" altLang="en-US" sz="2000" dirty="0" smtClean="0"/>
              <a:t>湘潭市</a:t>
            </a:r>
            <a:r>
              <a:rPr lang="en-US" altLang="zh-CN" sz="2000" dirty="0" smtClean="0"/>
              <a:t>2021</a:t>
            </a:r>
            <a:r>
              <a:rPr lang="zh-CN" altLang="en-US" sz="2000" dirty="0" smtClean="0"/>
              <a:t>年度政府采购</a:t>
            </a:r>
            <a:r>
              <a:rPr lang="zh-CN" altLang="en-US" sz="2000" dirty="0"/>
              <a:t>目录及政府采购限额</a:t>
            </a:r>
            <a:r>
              <a:rPr lang="zh-CN" altLang="en-US" sz="2000" dirty="0" smtClean="0"/>
              <a:t>标准（潭财购</a:t>
            </a:r>
            <a:r>
              <a:rPr lang="en-US" altLang="zh-CN" sz="2000" dirty="0" smtClean="0"/>
              <a:t>[2021]1</a:t>
            </a:r>
            <a:r>
              <a:rPr lang="zh-CN" altLang="en-US" sz="2000" dirty="0" smtClean="0"/>
              <a:t>号）</a:t>
            </a:r>
            <a:endParaRPr lang="en-US" altLang="zh-CN" dirty="0" smtClean="0"/>
          </a:p>
          <a:p>
            <a:pPr marL="742950" lvl="1" indent="-285750">
              <a:buFont typeface="Wingdings" panose="05000000000000000000" pitchFamily="2" charset="2"/>
              <a:buChar char="ü"/>
            </a:pPr>
            <a:r>
              <a:rPr lang="zh-CN" altLang="en-US" sz="1400" dirty="0" smtClean="0"/>
              <a:t>湘潭市政府</a:t>
            </a:r>
            <a:r>
              <a:rPr lang="zh-CN" altLang="en-US" sz="1400" dirty="0"/>
              <a:t>采购限额标准以下的货物、服务和</a:t>
            </a:r>
            <a:r>
              <a:rPr lang="zh-CN" altLang="en-US" sz="1400" dirty="0" smtClean="0"/>
              <a:t>工程，</a:t>
            </a:r>
            <a:r>
              <a:rPr lang="zh-CN" altLang="en-US" sz="1400" b="1" dirty="0" smtClean="0"/>
              <a:t>原则上应通过电子</a:t>
            </a:r>
            <a:r>
              <a:rPr lang="zh-CN" altLang="en-US" sz="1400" b="1" dirty="0"/>
              <a:t>卖</a:t>
            </a:r>
            <a:r>
              <a:rPr lang="zh-CN" altLang="en-US" sz="1400" b="1" dirty="0" smtClean="0"/>
              <a:t>场进行</a:t>
            </a:r>
            <a:r>
              <a:rPr lang="zh-CN" altLang="en-US" sz="1400" dirty="0" smtClean="0"/>
              <a:t>，</a:t>
            </a:r>
            <a:r>
              <a:rPr lang="zh-CN" altLang="en-US" sz="1400" dirty="0"/>
              <a:t>协议</a:t>
            </a:r>
            <a:r>
              <a:rPr lang="zh-CN" altLang="en-US" sz="1400" dirty="0" smtClean="0"/>
              <a:t>供货停止</a:t>
            </a:r>
            <a:r>
              <a:rPr lang="zh-CN" altLang="en-US" sz="1400" dirty="0"/>
              <a:t>执行</a:t>
            </a:r>
            <a:r>
              <a:rPr lang="zh-CN" altLang="en-US" sz="1400" dirty="0" smtClean="0"/>
              <a:t>。</a:t>
            </a:r>
            <a:endParaRPr lang="en-US" altLang="zh-CN" sz="1400" dirty="0" smtClean="0"/>
          </a:p>
          <a:p>
            <a:pPr marL="742950" lvl="1" indent="-285750">
              <a:buFont typeface="Wingdings" panose="05000000000000000000" pitchFamily="2" charset="2"/>
              <a:buChar char="ü"/>
            </a:pPr>
            <a:r>
              <a:rPr lang="zh-CN" altLang="en-US" sz="1400" dirty="0" smtClean="0"/>
              <a:t>货物和服务项目采购预算金额达到</a:t>
            </a:r>
            <a:r>
              <a:rPr lang="en-US" altLang="zh-CN" sz="1400" dirty="0" smtClean="0"/>
              <a:t>30</a:t>
            </a:r>
            <a:r>
              <a:rPr lang="zh-CN" altLang="en-US" sz="1400" dirty="0" smtClean="0"/>
              <a:t>万元以下，工程项目采购预算金额达到</a:t>
            </a:r>
            <a:r>
              <a:rPr lang="en-US" altLang="zh-CN" sz="1400" dirty="0" smtClean="0"/>
              <a:t>40</a:t>
            </a:r>
            <a:r>
              <a:rPr lang="zh-CN" altLang="en-US" sz="1400" dirty="0" smtClean="0"/>
              <a:t>万元以下。</a:t>
            </a:r>
            <a:endParaRPr lang="en-US" altLang="zh-CN" sz="1400" dirty="0" smtClean="0"/>
          </a:p>
          <a:p>
            <a:pPr marL="742950" lvl="1" indent="-285750">
              <a:buFont typeface="Wingdings" panose="05000000000000000000" pitchFamily="2" charset="2"/>
              <a:buChar char="ü"/>
            </a:pPr>
            <a:r>
              <a:rPr lang="zh-CN" altLang="en-US" sz="1400" dirty="0"/>
              <a:t> </a:t>
            </a:r>
            <a:r>
              <a:rPr lang="en-US" altLang="zh-CN" sz="1400" dirty="0" smtClean="0"/>
              <a:t>2021</a:t>
            </a:r>
            <a:r>
              <a:rPr lang="zh-CN" altLang="en-US" sz="1400" dirty="0" smtClean="0"/>
              <a:t>年</a:t>
            </a:r>
            <a:r>
              <a:rPr lang="en-US" altLang="zh-CN" sz="1400" dirty="0" smtClean="0"/>
              <a:t>2</a:t>
            </a:r>
            <a:r>
              <a:rPr lang="zh-CN" altLang="en-US" sz="1400" dirty="0" smtClean="0"/>
              <a:t>月</a:t>
            </a:r>
            <a:r>
              <a:rPr lang="en-US" altLang="zh-CN" sz="1400" dirty="0" smtClean="0"/>
              <a:t>20</a:t>
            </a:r>
            <a:r>
              <a:rPr lang="zh-CN" altLang="en-US" sz="1400" dirty="0" smtClean="0"/>
              <a:t>日印发</a:t>
            </a:r>
            <a:endParaRPr lang="en-US" altLang="zh-CN" sz="1400" dirty="0"/>
          </a:p>
        </p:txBody>
      </p:sp>
    </p:spTree>
    <p:extLst>
      <p:ext uri="{BB962C8B-B14F-4D97-AF65-F5344CB8AC3E}">
        <p14:creationId xmlns:p14="http://schemas.microsoft.com/office/powerpoint/2010/main" val="1036079797"/>
      </p:ext>
    </p:extLst>
  </p:cSld>
  <p:clrMapOvr>
    <a:masterClrMapping/>
  </p:clrMapOvr>
  <p:transition advTm="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完善</a:t>
            </a:r>
            <a:r>
              <a:rPr lang="zh-CN" altLang="en-US" sz="2500" b="1" dirty="0" smtClean="0">
                <a:solidFill>
                  <a:srgbClr val="333333"/>
                </a:solidFill>
                <a:latin typeface="+mn-ea"/>
                <a:ea typeface="+mn-ea"/>
              </a:rPr>
              <a:t>竞价要求</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发票信息、收货信息，最后提交部门领导审核</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727732" y="1425819"/>
            <a:ext cx="7812360" cy="1117697"/>
          </a:xfrm>
          <a:prstGeom prst="rect">
            <a:avLst/>
          </a:prstGeom>
        </p:spPr>
      </p:pic>
      <p:pic>
        <p:nvPicPr>
          <p:cNvPr id="3" name="图片 2"/>
          <p:cNvPicPr>
            <a:picLocks noChangeAspect="1"/>
          </p:cNvPicPr>
          <p:nvPr/>
        </p:nvPicPr>
        <p:blipFill>
          <a:blip r:embed="rId4"/>
          <a:stretch>
            <a:fillRect/>
          </a:stretch>
        </p:blipFill>
        <p:spPr>
          <a:xfrm>
            <a:off x="836210" y="2610078"/>
            <a:ext cx="7703882" cy="1822057"/>
          </a:xfrm>
          <a:prstGeom prst="rect">
            <a:avLst/>
          </a:prstGeom>
        </p:spPr>
      </p:pic>
    </p:spTree>
    <p:extLst>
      <p:ext uri="{BB962C8B-B14F-4D97-AF65-F5344CB8AC3E}">
        <p14:creationId xmlns:p14="http://schemas.microsoft.com/office/powerpoint/2010/main" val="601550841"/>
      </p:ext>
    </p:extLst>
  </p:cSld>
  <p:clrMapOvr>
    <a:masterClrMapping/>
  </p:clrMapOvr>
  <p:transition advTm="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完善</a:t>
            </a:r>
            <a:r>
              <a:rPr lang="zh-CN" altLang="en-US" sz="2500" b="1" dirty="0" smtClean="0">
                <a:solidFill>
                  <a:srgbClr val="333333"/>
                </a:solidFill>
                <a:latin typeface="+mn-ea"/>
                <a:ea typeface="+mn-ea"/>
              </a:rPr>
              <a:t>竞价要求</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提交申购单位部门领导审核，选择审核人员</a:t>
            </a:r>
            <a:endParaRPr lang="zh-CN" altLang="zh-CN" sz="1800" dirty="0">
              <a:latin typeface="微软雅黑" pitchFamily="34" charset="-122"/>
              <a:ea typeface="微软雅黑" pitchFamily="34" charset="-122"/>
            </a:endParaRPr>
          </a:p>
        </p:txBody>
      </p:sp>
      <p:pic>
        <p:nvPicPr>
          <p:cNvPr id="10" name="图片 9"/>
          <p:cNvPicPr>
            <a:picLocks noChangeAspect="1"/>
          </p:cNvPicPr>
          <p:nvPr/>
        </p:nvPicPr>
        <p:blipFill>
          <a:blip r:embed="rId3"/>
          <a:stretch>
            <a:fillRect/>
          </a:stretch>
        </p:blipFill>
        <p:spPr>
          <a:xfrm>
            <a:off x="2627784" y="2505937"/>
            <a:ext cx="4243184" cy="2549926"/>
          </a:xfrm>
          <a:prstGeom prst="rect">
            <a:avLst/>
          </a:prstGeom>
        </p:spPr>
      </p:pic>
      <p:pic>
        <p:nvPicPr>
          <p:cNvPr id="11" name="图片 10"/>
          <p:cNvPicPr>
            <a:picLocks noChangeAspect="1"/>
          </p:cNvPicPr>
          <p:nvPr/>
        </p:nvPicPr>
        <p:blipFill>
          <a:blip r:embed="rId4"/>
          <a:stretch>
            <a:fillRect/>
          </a:stretch>
        </p:blipFill>
        <p:spPr>
          <a:xfrm>
            <a:off x="2051720" y="1445600"/>
            <a:ext cx="4680520" cy="1112563"/>
          </a:xfrm>
          <a:prstGeom prst="rect">
            <a:avLst/>
          </a:prstGeom>
        </p:spPr>
      </p:pic>
    </p:spTree>
    <p:extLst>
      <p:ext uri="{BB962C8B-B14F-4D97-AF65-F5344CB8AC3E}">
        <p14:creationId xmlns:p14="http://schemas.microsoft.com/office/powerpoint/2010/main" val="3759083336"/>
      </p:ext>
    </p:extLst>
  </p:cSld>
  <p:clrMapOvr>
    <a:masterClrMapping/>
  </p:clrMapOvr>
  <p:transition advTm="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采购单位领导审核竞价单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交易中心→竞价</a:t>
            </a:r>
            <a:r>
              <a:rPr lang="zh-CN" altLang="en-US" dirty="0" smtClean="0">
                <a:latin typeface="微软雅黑" pitchFamily="34" charset="-122"/>
                <a:ea typeface="微软雅黑" pitchFamily="34" charset="-122"/>
              </a:rPr>
              <a:t>管理，点击审核</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619720" y="1438641"/>
            <a:ext cx="8028384" cy="3103453"/>
          </a:xfrm>
          <a:prstGeom prst="rect">
            <a:avLst/>
          </a:prstGeom>
        </p:spPr>
      </p:pic>
    </p:spTree>
    <p:extLst>
      <p:ext uri="{BB962C8B-B14F-4D97-AF65-F5344CB8AC3E}">
        <p14:creationId xmlns:p14="http://schemas.microsoft.com/office/powerpoint/2010/main" val="998956821"/>
      </p:ext>
    </p:extLst>
  </p:cSld>
  <p:clrMapOvr>
    <a:masterClrMapping/>
  </p:clrMapOvr>
  <p:transition advTm="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采购单位领导审核竞价单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查看竞价单详情，审核当前竞价单</a:t>
            </a:r>
            <a:endParaRPr lang="zh-CN" altLang="zh-CN" sz="1800"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1097868" y="1320404"/>
            <a:ext cx="6804248" cy="3742336"/>
          </a:xfrm>
          <a:prstGeom prst="rect">
            <a:avLst/>
          </a:prstGeom>
        </p:spPr>
      </p:pic>
    </p:spTree>
    <p:extLst>
      <p:ext uri="{BB962C8B-B14F-4D97-AF65-F5344CB8AC3E}">
        <p14:creationId xmlns:p14="http://schemas.microsoft.com/office/powerpoint/2010/main" val="2818084670"/>
      </p:ext>
    </p:extLst>
  </p:cSld>
  <p:clrMapOvr>
    <a:masterClrMapping/>
  </p:clrMapOvr>
  <p:transition advTm="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采购单位领导审核竞价单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审批，同意后，即在平台发布竞价公告</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1693042" y="1347614"/>
            <a:ext cx="6009018" cy="3645574"/>
          </a:xfrm>
          <a:prstGeom prst="rect">
            <a:avLst/>
          </a:prstGeom>
        </p:spPr>
      </p:pic>
    </p:spTree>
    <p:extLst>
      <p:ext uri="{BB962C8B-B14F-4D97-AF65-F5344CB8AC3E}">
        <p14:creationId xmlns:p14="http://schemas.microsoft.com/office/powerpoint/2010/main" val="942952957"/>
      </p:ext>
    </p:extLst>
  </p:cSld>
  <p:clrMapOvr>
    <a:masterClrMapping/>
  </p:clrMapOvr>
  <p:transition advTm="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查询和参与竞价单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电子卖场首页，竞价栏目</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1039852" y="1372854"/>
            <a:ext cx="7208312" cy="3510541"/>
          </a:xfrm>
          <a:prstGeom prst="rect">
            <a:avLst/>
          </a:prstGeom>
        </p:spPr>
      </p:pic>
    </p:spTree>
    <p:extLst>
      <p:ext uri="{BB962C8B-B14F-4D97-AF65-F5344CB8AC3E}">
        <p14:creationId xmlns:p14="http://schemas.microsoft.com/office/powerpoint/2010/main" val="1026475212"/>
      </p:ext>
    </p:extLst>
  </p:cSld>
  <p:clrMapOvr>
    <a:masterClrMapping/>
  </p:clrMapOvr>
  <p:transition advTm="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查询和参与竞价单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竞价网页，点击“查看更多”</a:t>
            </a:r>
            <a:endParaRPr lang="zh-CN" altLang="zh-CN" sz="1800" dirty="0">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1619672" y="1320404"/>
            <a:ext cx="6021531" cy="3729995"/>
          </a:xfrm>
          <a:prstGeom prst="rect">
            <a:avLst/>
          </a:prstGeom>
        </p:spPr>
      </p:pic>
    </p:spTree>
    <p:extLst>
      <p:ext uri="{BB962C8B-B14F-4D97-AF65-F5344CB8AC3E}">
        <p14:creationId xmlns:p14="http://schemas.microsoft.com/office/powerpoint/2010/main" val="4226046638"/>
      </p:ext>
    </p:extLst>
  </p:cSld>
  <p:clrMapOvr>
    <a:masterClrMapping/>
  </p:clrMapOvr>
  <p:transition advTm="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查询和参与竞价单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搜索框，输入湘潭医卫职院，再用筛选条件</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1578958" y="1320404"/>
            <a:ext cx="6381008" cy="3665574"/>
          </a:xfrm>
          <a:prstGeom prst="rect">
            <a:avLst/>
          </a:prstGeom>
        </p:spPr>
      </p:pic>
    </p:spTree>
    <p:extLst>
      <p:ext uri="{BB962C8B-B14F-4D97-AF65-F5344CB8AC3E}">
        <p14:creationId xmlns:p14="http://schemas.microsoft.com/office/powerpoint/2010/main" val="3637366257"/>
      </p:ext>
    </p:extLst>
  </p:cSld>
  <p:clrMapOvr>
    <a:masterClrMapping/>
  </p:clrMapOvr>
  <p:transition advTm="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查询和参与竞价单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搜索框，输入湘潭医卫职院，再用筛选条件</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1578958" y="1320404"/>
            <a:ext cx="6381008" cy="3665574"/>
          </a:xfrm>
          <a:prstGeom prst="rect">
            <a:avLst/>
          </a:prstGeom>
        </p:spPr>
      </p:pic>
    </p:spTree>
    <p:extLst>
      <p:ext uri="{BB962C8B-B14F-4D97-AF65-F5344CB8AC3E}">
        <p14:creationId xmlns:p14="http://schemas.microsoft.com/office/powerpoint/2010/main" val="353320295"/>
      </p:ext>
    </p:extLst>
  </p:cSld>
  <p:clrMapOvr>
    <a:masterClrMapping/>
  </p:clrMapOvr>
  <p:transition advTm="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查询和参与竞价单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查看竞价信息</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2086127" y="1292458"/>
            <a:ext cx="5628151" cy="3781187"/>
          </a:xfrm>
          <a:prstGeom prst="rect">
            <a:avLst/>
          </a:prstGeom>
        </p:spPr>
      </p:pic>
    </p:spTree>
    <p:extLst>
      <p:ext uri="{BB962C8B-B14F-4D97-AF65-F5344CB8AC3E}">
        <p14:creationId xmlns:p14="http://schemas.microsoft.com/office/powerpoint/2010/main" val="3494903938"/>
      </p:ext>
    </p:extLst>
  </p:cSld>
  <p:clrMapOvr>
    <a:masterClrMapping/>
  </p:clrMapOvr>
  <p:transition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771775" y="1779588"/>
            <a:ext cx="3057247" cy="954107"/>
          </a:xfrm>
          <a:prstGeom prst="rect">
            <a:avLst/>
          </a:prstGeom>
          <a:noFill/>
        </p:spPr>
        <p:txBody>
          <a:bodyPr wrap="none">
            <a:spAutoFit/>
          </a:bodyPr>
          <a:lstStyle/>
          <a:p>
            <a:pPr marL="0" lvl="1"/>
            <a:r>
              <a:rPr lang="zh-CN" altLang="en-US" sz="1400" b="1" dirty="0">
                <a:solidFill>
                  <a:srgbClr val="080808"/>
                </a:solidFill>
                <a:latin typeface="微软雅黑"/>
                <a:ea typeface="微软雅黑"/>
                <a:cs typeface="微软雅黑"/>
              </a:rPr>
              <a:t> </a:t>
            </a:r>
            <a:r>
              <a:rPr lang="zh-CN" altLang="en-US" sz="2800" b="1" dirty="0" smtClean="0">
                <a:solidFill>
                  <a:srgbClr val="080808"/>
                </a:solidFill>
                <a:latin typeface="微软雅黑"/>
                <a:ea typeface="微软雅黑"/>
                <a:cs typeface="微软雅黑"/>
              </a:rPr>
              <a:t>第二部分</a:t>
            </a:r>
            <a:endParaRPr lang="en-US" altLang="zh-CN" sz="2800" b="1" dirty="0">
              <a:solidFill>
                <a:srgbClr val="080808"/>
              </a:solidFill>
              <a:latin typeface="微软雅黑"/>
              <a:ea typeface="微软雅黑"/>
              <a:cs typeface="微软雅黑"/>
            </a:endParaRPr>
          </a:p>
          <a:p>
            <a:pPr marL="0" lvl="1"/>
            <a:r>
              <a:rPr lang="zh-CN" altLang="en-US" sz="2800" b="1" dirty="0" smtClean="0">
                <a:solidFill>
                  <a:schemeClr val="accent2"/>
                </a:solidFill>
                <a:latin typeface="微软雅黑"/>
                <a:ea typeface="微软雅黑"/>
                <a:cs typeface="微软雅黑"/>
              </a:rPr>
              <a:t>电子卖场采购流程</a:t>
            </a:r>
            <a:endParaRPr lang="zh-CN" altLang="en-US" sz="2800" b="1" dirty="0">
              <a:solidFill>
                <a:schemeClr val="accent2"/>
              </a:solidFill>
              <a:latin typeface="微软雅黑"/>
              <a:ea typeface="微软雅黑"/>
              <a:cs typeface="微软雅黑"/>
            </a:endParaRPr>
          </a:p>
        </p:txBody>
      </p:sp>
      <p:cxnSp>
        <p:nvCxnSpPr>
          <p:cNvPr id="13" name="直接连接符 12"/>
          <p:cNvCxnSpPr/>
          <p:nvPr/>
        </p:nvCxnSpPr>
        <p:spPr>
          <a:xfrm flipV="1">
            <a:off x="2411413" y="1419225"/>
            <a:ext cx="0" cy="192405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550" y="3076575"/>
            <a:ext cx="903288" cy="246063"/>
          </a:xfrm>
          <a:prstGeom prst="rect">
            <a:avLst/>
          </a:prstGeom>
          <a:noFill/>
        </p:spPr>
        <p:txBody>
          <a:bodyPr lIns="0" tIns="0" rIns="0" bIns="0">
            <a:spAutoFit/>
          </a:bodyPr>
          <a:lstStyle/>
          <a:p>
            <a:pPr>
              <a:defRPr/>
            </a:pPr>
            <a:r>
              <a:rPr lang="en-US" altLang="zh-CN" sz="1600" dirty="0">
                <a:solidFill>
                  <a:srgbClr val="080808"/>
                </a:solidFill>
                <a:latin typeface="+mj-ea"/>
                <a:ea typeface="+mj-ea"/>
              </a:rPr>
              <a:t>PART </a:t>
            </a:r>
            <a:r>
              <a:rPr lang="en-US" altLang="zh-CN" sz="1600" dirty="0" smtClean="0">
                <a:solidFill>
                  <a:srgbClr val="080808"/>
                </a:solidFill>
                <a:latin typeface="+mj-ea"/>
                <a:ea typeface="+mj-ea"/>
              </a:rPr>
              <a:t>2</a:t>
            </a:r>
            <a:endParaRPr lang="zh-CN" altLang="en-US" sz="1600" dirty="0">
              <a:solidFill>
                <a:srgbClr val="080808"/>
              </a:solidFill>
              <a:latin typeface="+mj-ea"/>
              <a:ea typeface="+mj-ea"/>
            </a:endParaRPr>
          </a:p>
        </p:txBody>
      </p:sp>
      <p:grpSp>
        <p:nvGrpSpPr>
          <p:cNvPr id="2" name="组合 15"/>
          <p:cNvGrpSpPr/>
          <p:nvPr/>
        </p:nvGrpSpPr>
        <p:grpSpPr>
          <a:xfrm>
            <a:off x="827584" y="163564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75" name="TextBox 13"/>
          <p:cNvSpPr txBox="1"/>
          <p:nvPr/>
        </p:nvSpPr>
        <p:spPr>
          <a:xfrm>
            <a:off x="1042988" y="1851025"/>
            <a:ext cx="903287" cy="769938"/>
          </a:xfrm>
          <a:prstGeom prst="rect">
            <a:avLst/>
          </a:prstGeom>
          <a:noFill/>
        </p:spPr>
        <p:txBody>
          <a:bodyPr lIns="0" tIns="0" rIns="0" bIns="0">
            <a:spAutoFit/>
          </a:bodyPr>
          <a:lstStyle/>
          <a:p>
            <a:pPr algn="ctr">
              <a:defRPr/>
            </a:pPr>
            <a:r>
              <a:rPr lang="en-US" altLang="zh-CN" sz="5000" b="1" dirty="0" smtClean="0">
                <a:solidFill>
                  <a:schemeClr val="accent2"/>
                </a:solidFill>
                <a:latin typeface="+mj-ea"/>
                <a:ea typeface="+mj-ea"/>
              </a:rPr>
              <a:t>2</a:t>
            </a:r>
            <a:endParaRPr lang="zh-CN" altLang="en-US" sz="5000" b="1" dirty="0">
              <a:solidFill>
                <a:schemeClr val="accent2"/>
              </a:solidFill>
              <a:latin typeface="+mj-ea"/>
              <a:ea typeface="+mj-ea"/>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3360" y="75690"/>
            <a:ext cx="780699" cy="771621"/>
          </a:xfrm>
          <a:prstGeom prst="rect">
            <a:avLst/>
          </a:prstGeom>
        </p:spPr>
      </p:pic>
    </p:spTree>
    <p:extLst>
      <p:ext uri="{BB962C8B-B14F-4D97-AF65-F5344CB8AC3E}">
        <p14:creationId xmlns:p14="http://schemas.microsoft.com/office/powerpoint/2010/main" val="2692935517"/>
      </p:ext>
    </p:extLst>
  </p:cSld>
  <p:clrMapOvr>
    <a:masterClrMapping/>
  </p:clrMapOvr>
  <p:transition advTm="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查询和参与竞价单</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我要报价</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691728" y="1563638"/>
            <a:ext cx="7884368" cy="3173174"/>
          </a:xfrm>
          <a:prstGeom prst="rect">
            <a:avLst/>
          </a:prstGeom>
        </p:spPr>
      </p:pic>
    </p:spTree>
    <p:extLst>
      <p:ext uri="{BB962C8B-B14F-4D97-AF65-F5344CB8AC3E}">
        <p14:creationId xmlns:p14="http://schemas.microsoft.com/office/powerpoint/2010/main" val="134512360"/>
      </p:ext>
    </p:extLst>
  </p:cSld>
  <p:clrMapOvr>
    <a:masterClrMapping/>
  </p:clrMapOvr>
  <p:transition advTm="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竞价结果评审</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2492990"/>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竞价单经办人完成竞价结果评审</a:t>
            </a:r>
            <a:endParaRPr lang="en-US" altLang="zh-CN" b="1" dirty="0" smtClean="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竞价</a:t>
            </a:r>
            <a:r>
              <a:rPr lang="zh-CN" altLang="en-US" sz="1600" b="1" dirty="0" smtClean="0">
                <a:solidFill>
                  <a:schemeClr val="accent6"/>
                </a:solidFill>
                <a:latin typeface="微软雅黑" panose="020B0503020204020204" pitchFamily="34" charset="-122"/>
                <a:ea typeface="微软雅黑" panose="020B0503020204020204" pitchFamily="34" charset="-122"/>
              </a:rPr>
              <a:t>截止时间后（</a:t>
            </a:r>
            <a:r>
              <a:rPr lang="zh-CN" altLang="en-US" sz="1600" b="1" dirty="0">
                <a:solidFill>
                  <a:schemeClr val="accent6"/>
                </a:solidFill>
                <a:latin typeface="微软雅黑" panose="020B0503020204020204" pitchFamily="34" charset="-122"/>
                <a:ea typeface="微软雅黑" panose="020B0503020204020204" pitchFamily="34" charset="-122"/>
              </a:rPr>
              <a:t>三个</a:t>
            </a:r>
            <a:r>
              <a:rPr lang="zh-CN" altLang="en-US" sz="1600" b="1" dirty="0" smtClean="0">
                <a:solidFill>
                  <a:schemeClr val="accent6"/>
                </a:solidFill>
                <a:latin typeface="微软雅黑" panose="020B0503020204020204" pitchFamily="34" charset="-122"/>
                <a:ea typeface="微软雅黑" panose="020B0503020204020204" pitchFamily="34" charset="-122"/>
              </a:rPr>
              <a:t>工作日），对参与竞价供应商，进行审查，</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原始报价，扣除后报价，预成交为扣除后报价最低者</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逐项审查供应商的需求响应，是否满足</a:t>
            </a:r>
            <a:r>
              <a:rPr lang="zh-CN" altLang="en-US" sz="1600" b="1" dirty="0" smtClean="0">
                <a:solidFill>
                  <a:schemeClr val="accent6"/>
                </a:solidFill>
                <a:latin typeface="微软雅黑" panose="020B0503020204020204" pitchFamily="34" charset="-122"/>
                <a:ea typeface="微软雅黑" panose="020B0503020204020204" pitchFamily="34" charset="-122"/>
              </a:rPr>
              <a:t>采购需求</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确认竞价结论，填报付款信息</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结果审核完成后，提交申购单位领导审核</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p:txBody>
      </p:sp>
      <p:sp>
        <p:nvSpPr>
          <p:cNvPr id="8" name="矩形 7"/>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449862"/>
      </p:ext>
    </p:extLst>
  </p:cSld>
  <p:clrMapOvr>
    <a:masterClrMapping/>
  </p:clrMapOvr>
  <p:transition advTm="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竞价</a:t>
            </a:r>
            <a:r>
              <a:rPr lang="zh-CN" altLang="en-US" sz="2500" b="1" dirty="0">
                <a:solidFill>
                  <a:srgbClr val="333333"/>
                </a:solidFill>
                <a:latin typeface="+mn-ea"/>
                <a:ea typeface="+mn-ea"/>
              </a:rPr>
              <a:t>结果</a:t>
            </a:r>
            <a:r>
              <a:rPr lang="zh-CN" altLang="en-US" sz="2500" b="1" dirty="0" smtClean="0">
                <a:solidFill>
                  <a:srgbClr val="333333"/>
                </a:solidFill>
                <a:latin typeface="+mn-ea"/>
                <a:ea typeface="+mn-ea"/>
              </a:rPr>
              <a:t>评审</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评审页面，选择审查</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1230384" y="1347614"/>
            <a:ext cx="6729582" cy="3722828"/>
          </a:xfrm>
          <a:prstGeom prst="rect">
            <a:avLst/>
          </a:prstGeom>
        </p:spPr>
      </p:pic>
    </p:spTree>
    <p:extLst>
      <p:ext uri="{BB962C8B-B14F-4D97-AF65-F5344CB8AC3E}">
        <p14:creationId xmlns:p14="http://schemas.microsoft.com/office/powerpoint/2010/main" val="1551388813"/>
      </p:ext>
    </p:extLst>
  </p:cSld>
  <p:clrMapOvr>
    <a:masterClrMapping/>
  </p:clrMapOvr>
  <p:transition advTm="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竞价结果</a:t>
            </a:r>
            <a:r>
              <a:rPr lang="zh-CN" altLang="en-US" sz="2500" b="1" dirty="0" smtClean="0">
                <a:solidFill>
                  <a:srgbClr val="333333"/>
                </a:solidFill>
                <a:latin typeface="+mn-ea"/>
                <a:ea typeface="+mn-ea"/>
              </a:rPr>
              <a:t>评审</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评审页面，选择审查</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1230384" y="1347614"/>
            <a:ext cx="6729582" cy="3722828"/>
          </a:xfrm>
          <a:prstGeom prst="rect">
            <a:avLst/>
          </a:prstGeom>
        </p:spPr>
      </p:pic>
    </p:spTree>
    <p:extLst>
      <p:ext uri="{BB962C8B-B14F-4D97-AF65-F5344CB8AC3E}">
        <p14:creationId xmlns:p14="http://schemas.microsoft.com/office/powerpoint/2010/main" val="991061224"/>
      </p:ext>
    </p:extLst>
  </p:cSld>
  <p:clrMapOvr>
    <a:masterClrMapping/>
  </p:clrMapOvr>
  <p:transition advTm="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竞价结果</a:t>
            </a:r>
            <a:r>
              <a:rPr lang="zh-CN" altLang="en-US" sz="2500" b="1" dirty="0" smtClean="0">
                <a:solidFill>
                  <a:srgbClr val="333333"/>
                </a:solidFill>
                <a:latin typeface="+mn-ea"/>
                <a:ea typeface="+mn-ea"/>
              </a:rPr>
              <a:t>评审</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审查</a:t>
            </a:r>
            <a:endParaRPr lang="zh-CN" altLang="zh-CN" sz="1800" dirty="0">
              <a:latin typeface="微软雅黑" pitchFamily="34" charset="-122"/>
              <a:ea typeface="微软雅黑" pitchFamily="34" charset="-122"/>
            </a:endParaRPr>
          </a:p>
        </p:txBody>
      </p:sp>
      <p:pic>
        <p:nvPicPr>
          <p:cNvPr id="8" name="图片 7"/>
          <p:cNvPicPr>
            <a:picLocks noChangeAspect="1"/>
          </p:cNvPicPr>
          <p:nvPr/>
        </p:nvPicPr>
        <p:blipFill>
          <a:blip r:embed="rId3"/>
          <a:stretch>
            <a:fillRect/>
          </a:stretch>
        </p:blipFill>
        <p:spPr>
          <a:xfrm>
            <a:off x="2108256" y="1071901"/>
            <a:ext cx="5612132" cy="3958716"/>
          </a:xfrm>
          <a:prstGeom prst="rect">
            <a:avLst/>
          </a:prstGeom>
        </p:spPr>
      </p:pic>
    </p:spTree>
    <p:extLst>
      <p:ext uri="{BB962C8B-B14F-4D97-AF65-F5344CB8AC3E}">
        <p14:creationId xmlns:p14="http://schemas.microsoft.com/office/powerpoint/2010/main" val="1811380956"/>
      </p:ext>
    </p:extLst>
  </p:cSld>
  <p:clrMapOvr>
    <a:masterClrMapping/>
  </p:clrMapOvr>
  <p:transition advTm="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竞价结果</a:t>
            </a:r>
            <a:r>
              <a:rPr lang="zh-CN" altLang="en-US" sz="2500" b="1" dirty="0" smtClean="0">
                <a:solidFill>
                  <a:srgbClr val="333333"/>
                </a:solidFill>
                <a:latin typeface="+mn-ea"/>
                <a:ea typeface="+mn-ea"/>
              </a:rPr>
              <a:t>评审</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2016224" cy="300082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审查，供应商的响应值五花八门：</a:t>
            </a:r>
            <a:r>
              <a:rPr lang="en-US" altLang="zh-CN" dirty="0" smtClean="0">
                <a:latin typeface="微软雅黑" pitchFamily="34" charset="-122"/>
                <a:ea typeface="微软雅黑" pitchFamily="34" charset="-122"/>
              </a:rPr>
              <a:t>100,100%</a:t>
            </a:r>
            <a:r>
              <a:rPr lang="zh-CN" altLang="en-US" dirty="0" smtClean="0">
                <a:latin typeface="微软雅黑" pitchFamily="34" charset="-122"/>
                <a:ea typeface="微软雅黑" pitchFamily="34" charset="-122"/>
              </a:rPr>
              <a:t>，全部，全部响应等等。</a:t>
            </a:r>
            <a:endParaRPr lang="en-US" altLang="zh-CN" dirty="0" smtClean="0">
              <a:latin typeface="微软雅黑" pitchFamily="34" charset="-122"/>
              <a:ea typeface="微软雅黑" pitchFamily="34" charset="-122"/>
            </a:endParaRPr>
          </a:p>
          <a:p>
            <a:pPr>
              <a:lnSpc>
                <a:spcPct val="150000"/>
              </a:lnSpc>
            </a:pPr>
            <a:r>
              <a:rPr lang="zh-CN" altLang="en-US" sz="1800" dirty="0" smtClean="0">
                <a:latin typeface="微软雅黑" pitchFamily="34" charset="-122"/>
                <a:ea typeface="微软雅黑" pitchFamily="34" charset="-122"/>
              </a:rPr>
              <a:t>参照政府采购</a:t>
            </a:r>
            <a:r>
              <a:rPr lang="zh-CN" altLang="en-US" dirty="0">
                <a:latin typeface="微软雅黑" pitchFamily="34" charset="-122"/>
                <a:ea typeface="微软雅黑" pitchFamily="34" charset="-122"/>
              </a:rPr>
              <a:t>招标技术响应要求，</a:t>
            </a:r>
            <a:r>
              <a:rPr lang="zh-CN" altLang="en-US" sz="1800" dirty="0" smtClean="0">
                <a:latin typeface="微软雅黑" pitchFamily="34" charset="-122"/>
                <a:ea typeface="微软雅黑" pitchFamily="34" charset="-122"/>
              </a:rPr>
              <a:t>应该逐一逐条响应</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2843808" y="947399"/>
            <a:ext cx="5246343" cy="4085937"/>
          </a:xfrm>
          <a:prstGeom prst="rect">
            <a:avLst/>
          </a:prstGeom>
        </p:spPr>
      </p:pic>
    </p:spTree>
    <p:extLst>
      <p:ext uri="{BB962C8B-B14F-4D97-AF65-F5344CB8AC3E}">
        <p14:creationId xmlns:p14="http://schemas.microsoft.com/office/powerpoint/2010/main" val="717126911"/>
      </p:ext>
    </p:extLst>
  </p:cSld>
  <p:clrMapOvr>
    <a:masterClrMapping/>
  </p:clrMapOvr>
  <p:transition advTm="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竞价结果</a:t>
            </a:r>
            <a:r>
              <a:rPr lang="zh-CN" altLang="en-US" sz="2500" b="1" dirty="0" smtClean="0">
                <a:solidFill>
                  <a:srgbClr val="333333"/>
                </a:solidFill>
                <a:latin typeface="+mn-ea"/>
                <a:ea typeface="+mn-ea"/>
              </a:rPr>
              <a:t>评审</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7344816"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确认</a:t>
            </a:r>
            <a:r>
              <a:rPr lang="zh-CN" altLang="en-US" dirty="0">
                <a:latin typeface="微软雅黑" pitchFamily="34" charset="-122"/>
                <a:ea typeface="微软雅黑" pitchFamily="34" charset="-122"/>
              </a:rPr>
              <a:t>竞价结论，填报付款信息</a:t>
            </a:r>
          </a:p>
        </p:txBody>
      </p:sp>
      <p:pic>
        <p:nvPicPr>
          <p:cNvPr id="3" name="图片 2"/>
          <p:cNvPicPr>
            <a:picLocks noChangeAspect="1"/>
          </p:cNvPicPr>
          <p:nvPr/>
        </p:nvPicPr>
        <p:blipFill>
          <a:blip r:embed="rId3"/>
          <a:stretch>
            <a:fillRect/>
          </a:stretch>
        </p:blipFill>
        <p:spPr>
          <a:xfrm>
            <a:off x="1115616" y="1312692"/>
            <a:ext cx="5904656" cy="3757102"/>
          </a:xfrm>
          <a:prstGeom prst="rect">
            <a:avLst/>
          </a:prstGeom>
        </p:spPr>
      </p:pic>
      <p:pic>
        <p:nvPicPr>
          <p:cNvPr id="4" name="图片 3"/>
          <p:cNvPicPr>
            <a:picLocks noChangeAspect="1"/>
          </p:cNvPicPr>
          <p:nvPr/>
        </p:nvPicPr>
        <p:blipFill>
          <a:blip r:embed="rId4"/>
          <a:stretch>
            <a:fillRect/>
          </a:stretch>
        </p:blipFill>
        <p:spPr>
          <a:xfrm>
            <a:off x="5580112" y="4011910"/>
            <a:ext cx="2851096" cy="1027068"/>
          </a:xfrm>
          <a:prstGeom prst="rect">
            <a:avLst/>
          </a:prstGeom>
        </p:spPr>
      </p:pic>
    </p:spTree>
    <p:extLst>
      <p:ext uri="{BB962C8B-B14F-4D97-AF65-F5344CB8AC3E}">
        <p14:creationId xmlns:p14="http://schemas.microsoft.com/office/powerpoint/2010/main" val="594933144"/>
      </p:ext>
    </p:extLst>
  </p:cSld>
  <p:clrMapOvr>
    <a:masterClrMapping/>
  </p:clrMapOvr>
  <p:transition advTm="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竞价结果</a:t>
            </a:r>
            <a:r>
              <a:rPr lang="zh-CN" altLang="en-US" sz="2500" b="1" dirty="0" smtClean="0">
                <a:solidFill>
                  <a:srgbClr val="333333"/>
                </a:solidFill>
                <a:latin typeface="+mn-ea"/>
                <a:ea typeface="+mn-ea"/>
              </a:rPr>
              <a:t>评审</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7344816"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提交审核</a:t>
            </a:r>
            <a:endParaRPr lang="zh-CN" altLang="en-US"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2370588" y="1312013"/>
            <a:ext cx="4937716" cy="3509148"/>
          </a:xfrm>
          <a:prstGeom prst="rect">
            <a:avLst/>
          </a:prstGeom>
        </p:spPr>
      </p:pic>
    </p:spTree>
    <p:extLst>
      <p:ext uri="{BB962C8B-B14F-4D97-AF65-F5344CB8AC3E}">
        <p14:creationId xmlns:p14="http://schemas.microsoft.com/office/powerpoint/2010/main" val="534663353"/>
      </p:ext>
    </p:extLst>
  </p:cSld>
  <p:clrMapOvr>
    <a:masterClrMapping/>
  </p:clrMapOvr>
  <p:transition advTm="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竞价</a:t>
            </a:r>
            <a:r>
              <a:rPr lang="zh-CN" altLang="en-US" sz="2500" b="1" dirty="0" smtClean="0">
                <a:solidFill>
                  <a:srgbClr val="333333"/>
                </a:solidFill>
                <a:latin typeface="+mn-ea"/>
                <a:ea typeface="+mn-ea"/>
              </a:rPr>
              <a:t>结果审核</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7344816"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申购单位领导审核，交易中心→竞价管理，竞价单详情</a:t>
            </a:r>
            <a:endParaRPr lang="zh-CN" altLang="en-US" dirty="0">
              <a:latin typeface="微软雅黑" pitchFamily="34" charset="-122"/>
              <a:ea typeface="微软雅黑" pitchFamily="34" charset="-122"/>
            </a:endParaRPr>
          </a:p>
        </p:txBody>
      </p:sp>
      <p:pic>
        <p:nvPicPr>
          <p:cNvPr id="7" name="图片 6"/>
          <p:cNvPicPr>
            <a:picLocks noChangeAspect="1"/>
          </p:cNvPicPr>
          <p:nvPr/>
        </p:nvPicPr>
        <p:blipFill>
          <a:blip r:embed="rId3"/>
          <a:stretch>
            <a:fillRect/>
          </a:stretch>
        </p:blipFill>
        <p:spPr>
          <a:xfrm>
            <a:off x="805807" y="1375486"/>
            <a:ext cx="7642201" cy="3284496"/>
          </a:xfrm>
          <a:prstGeom prst="rect">
            <a:avLst/>
          </a:prstGeom>
        </p:spPr>
      </p:pic>
    </p:spTree>
    <p:extLst>
      <p:ext uri="{BB962C8B-B14F-4D97-AF65-F5344CB8AC3E}">
        <p14:creationId xmlns:p14="http://schemas.microsoft.com/office/powerpoint/2010/main" val="790459208"/>
      </p:ext>
    </p:extLst>
  </p:cSld>
  <p:clrMapOvr>
    <a:masterClrMapping/>
  </p:clrMapOvr>
  <p:transition advTm="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竞价</a:t>
            </a:r>
            <a:r>
              <a:rPr lang="zh-CN" altLang="en-US" sz="2500" b="1" dirty="0" smtClean="0">
                <a:solidFill>
                  <a:srgbClr val="333333"/>
                </a:solidFill>
                <a:latin typeface="+mn-ea"/>
                <a:ea typeface="+mn-ea"/>
              </a:rPr>
              <a:t>结果审核</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7344816"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审查</a:t>
            </a:r>
            <a:r>
              <a:rPr lang="zh-CN" altLang="en-US" dirty="0" smtClean="0">
                <a:latin typeface="微软雅黑" pitchFamily="34" charset="-122"/>
                <a:ea typeface="微软雅黑" pitchFamily="34" charset="-122"/>
              </a:rPr>
              <a:t>竞价单详情，结果评审</a:t>
            </a:r>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a:blip r:embed="rId3"/>
          <a:stretch>
            <a:fillRect/>
          </a:stretch>
        </p:blipFill>
        <p:spPr>
          <a:xfrm>
            <a:off x="1581187" y="1306065"/>
            <a:ext cx="5837609" cy="3713957"/>
          </a:xfrm>
          <a:prstGeom prst="rect">
            <a:avLst/>
          </a:prstGeom>
        </p:spPr>
      </p:pic>
    </p:spTree>
    <p:extLst>
      <p:ext uri="{BB962C8B-B14F-4D97-AF65-F5344CB8AC3E}">
        <p14:creationId xmlns:p14="http://schemas.microsoft.com/office/powerpoint/2010/main" val="974625530"/>
      </p:ext>
    </p:extLst>
  </p:cSld>
  <p:clrMapOvr>
    <a:masterClrMapping/>
  </p:clrMapOvr>
  <p:transition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采购范围</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2708434"/>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a:solidFill>
                  <a:srgbClr val="000000"/>
                </a:solidFill>
                <a:latin typeface="微软雅黑"/>
                <a:ea typeface="微软雅黑"/>
                <a:cs typeface="微软雅黑"/>
              </a:rPr>
              <a:t>一、电子卖场采购</a:t>
            </a:r>
            <a:r>
              <a:rPr lang="zh-CN" altLang="en-US" b="1" dirty="0" smtClean="0">
                <a:solidFill>
                  <a:srgbClr val="000000"/>
                </a:solidFill>
                <a:latin typeface="微软雅黑"/>
                <a:ea typeface="微软雅黑"/>
                <a:cs typeface="微软雅黑"/>
              </a:rPr>
              <a:t>范围</a:t>
            </a:r>
            <a:endParaRPr lang="en-US" altLang="zh-CN" b="1" dirty="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采购湘潭市政府</a:t>
            </a:r>
            <a:r>
              <a:rPr lang="zh-CN" altLang="en-US" sz="1600" b="1" dirty="0">
                <a:solidFill>
                  <a:schemeClr val="accent6"/>
                </a:solidFill>
                <a:latin typeface="微软雅黑" panose="020B0503020204020204" pitchFamily="34" charset="-122"/>
                <a:ea typeface="微软雅黑" panose="020B0503020204020204" pitchFamily="34" charset="-122"/>
              </a:rPr>
              <a:t>采购限额标准以下的</a:t>
            </a:r>
            <a:r>
              <a:rPr lang="zh-CN" altLang="en-US" sz="1600" b="1" dirty="0" smtClean="0">
                <a:solidFill>
                  <a:schemeClr val="accent6"/>
                </a:solidFill>
                <a:latin typeface="微软雅黑" panose="020B0503020204020204" pitchFamily="34" charset="-122"/>
                <a:ea typeface="微软雅黑" panose="020B0503020204020204" pitchFamily="34" charset="-122"/>
              </a:rPr>
              <a:t>货物、服务和工程，</a:t>
            </a:r>
            <a:r>
              <a:rPr lang="zh-CN" altLang="en-US" sz="1600" b="1" dirty="0">
                <a:solidFill>
                  <a:schemeClr val="accent6"/>
                </a:solidFill>
                <a:latin typeface="微软雅黑" panose="020B0503020204020204" pitchFamily="34" charset="-122"/>
                <a:ea typeface="微软雅黑" panose="020B0503020204020204" pitchFamily="34" charset="-122"/>
              </a:rPr>
              <a:t>原则上应通过电子卖场</a:t>
            </a:r>
            <a:r>
              <a:rPr lang="zh-CN" altLang="en-US" sz="1600" b="1" dirty="0" smtClean="0">
                <a:solidFill>
                  <a:schemeClr val="accent6"/>
                </a:solidFill>
                <a:latin typeface="微软雅黑" panose="020B0503020204020204" pitchFamily="34" charset="-122"/>
                <a:ea typeface="微软雅黑" panose="020B0503020204020204" pitchFamily="34" charset="-122"/>
              </a:rPr>
              <a:t>进行</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对不具备</a:t>
            </a:r>
            <a:r>
              <a:rPr lang="zh-CN" altLang="en-US" sz="1600" b="1" dirty="0" smtClean="0">
                <a:solidFill>
                  <a:schemeClr val="accent6"/>
                </a:solidFill>
                <a:latin typeface="微软雅黑" panose="020B0503020204020204" pitchFamily="34" charset="-122"/>
                <a:ea typeface="微软雅黑" panose="020B0503020204020204" pitchFamily="34" charset="-122"/>
              </a:rPr>
              <a:t>在电子</a:t>
            </a:r>
            <a:r>
              <a:rPr lang="zh-CN" altLang="en-US" sz="1600" b="1" dirty="0">
                <a:solidFill>
                  <a:schemeClr val="accent6"/>
                </a:solidFill>
                <a:latin typeface="微软雅黑" panose="020B0503020204020204" pitchFamily="34" charset="-122"/>
                <a:ea typeface="微软雅黑" panose="020B0503020204020204" pitchFamily="34" charset="-122"/>
              </a:rPr>
              <a:t>卖场采购</a:t>
            </a:r>
            <a:r>
              <a:rPr lang="zh-CN" altLang="en-US" sz="1600" b="1" dirty="0" smtClean="0">
                <a:solidFill>
                  <a:schemeClr val="accent6"/>
                </a:solidFill>
                <a:latin typeface="微软雅黑" panose="020B0503020204020204" pitchFamily="34" charset="-122"/>
                <a:ea typeface="微软雅黑" panose="020B0503020204020204" pitchFamily="34" charset="-122"/>
              </a:rPr>
              <a:t>的</a:t>
            </a:r>
            <a:r>
              <a:rPr lang="en-US" altLang="zh-CN" sz="1600" b="1" dirty="0">
                <a:solidFill>
                  <a:schemeClr val="accent6"/>
                </a:solidFill>
                <a:latin typeface="微软雅黑" panose="020B0503020204020204" pitchFamily="34" charset="-122"/>
                <a:ea typeface="微软雅黑" panose="020B0503020204020204" pitchFamily="34" charset="-122"/>
              </a:rPr>
              <a:t>2</a:t>
            </a:r>
            <a:r>
              <a:rPr lang="zh-CN" altLang="en-US" sz="1600" b="1" dirty="0">
                <a:solidFill>
                  <a:schemeClr val="accent6"/>
                </a:solidFill>
                <a:latin typeface="微软雅黑" panose="020B0503020204020204" pitchFamily="34" charset="-122"/>
                <a:ea typeface="微软雅黑" panose="020B0503020204020204" pitchFamily="34" charset="-122"/>
              </a:rPr>
              <a:t>万元以下的特殊采购</a:t>
            </a:r>
            <a:r>
              <a:rPr lang="zh-CN" altLang="en-US" sz="1600" b="1" dirty="0" smtClean="0">
                <a:solidFill>
                  <a:schemeClr val="accent6"/>
                </a:solidFill>
                <a:latin typeface="微软雅黑" panose="020B0503020204020204" pitchFamily="34" charset="-122"/>
                <a:ea typeface="微软雅黑" panose="020B0503020204020204" pitchFamily="34" charset="-122"/>
              </a:rPr>
              <a:t>项目，</a:t>
            </a:r>
            <a:r>
              <a:rPr lang="zh-CN" altLang="en-US" sz="1600" b="1" dirty="0">
                <a:solidFill>
                  <a:schemeClr val="accent6"/>
                </a:solidFill>
                <a:latin typeface="微软雅黑" panose="020B0503020204020204" pitchFamily="34" charset="-122"/>
                <a:ea typeface="微软雅黑" panose="020B0503020204020204" pitchFamily="34" charset="-122"/>
              </a:rPr>
              <a:t>报经学校采购小组、监督小组审核后方可实施</a:t>
            </a:r>
            <a:r>
              <a:rPr lang="zh-CN" altLang="en-US" sz="1600" b="1" dirty="0" smtClean="0">
                <a:solidFill>
                  <a:schemeClr val="accent6"/>
                </a:solidFill>
                <a:latin typeface="微软雅黑" panose="020B0503020204020204" pitchFamily="34" charset="-122"/>
                <a:ea typeface="微软雅黑" panose="020B0503020204020204" pitchFamily="34" charset="-122"/>
              </a:rPr>
              <a:t>。</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400" b="1" dirty="0">
                <a:solidFill>
                  <a:schemeClr val="accent6"/>
                </a:solidFill>
                <a:latin typeface="微软雅黑" panose="020B0503020204020204" pitchFamily="34" charset="-122"/>
                <a:ea typeface="微软雅黑" panose="020B0503020204020204" pitchFamily="34" charset="-122"/>
              </a:rPr>
              <a:t>因特殊原因应该在政府电子买卖场上团购或竞价的项目需改为直购以及不宜或不能在政府电子卖场上采购的项目</a:t>
            </a:r>
            <a:endParaRPr lang="en-US" altLang="zh-CN" sz="1400" b="1" dirty="0" smtClean="0">
              <a:solidFill>
                <a:schemeClr val="accent6"/>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endParaRPr lang="zh-CN" altLang="en-US" sz="2000" b="1" dirty="0" smtClean="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4248710"/>
      </p:ext>
    </p:extLst>
  </p:cSld>
  <p:clrMapOvr>
    <a:masterClrMapping/>
  </p:clrMapOvr>
  <p:transition advTm="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竞价</a:t>
            </a:r>
            <a:r>
              <a:rPr lang="zh-CN" altLang="en-US" sz="2500" b="1" dirty="0" smtClean="0">
                <a:solidFill>
                  <a:srgbClr val="333333"/>
                </a:solidFill>
                <a:latin typeface="+mn-ea"/>
                <a:ea typeface="+mn-ea"/>
              </a:rPr>
              <a:t>结果审核</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7344816"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结果评审</a:t>
            </a:r>
            <a:endParaRPr lang="zh-CN" altLang="en-US"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1619672" y="1495832"/>
            <a:ext cx="5760640" cy="3496902"/>
          </a:xfrm>
          <a:prstGeom prst="rect">
            <a:avLst/>
          </a:prstGeom>
        </p:spPr>
      </p:pic>
    </p:spTree>
    <p:extLst>
      <p:ext uri="{BB962C8B-B14F-4D97-AF65-F5344CB8AC3E}">
        <p14:creationId xmlns:p14="http://schemas.microsoft.com/office/powerpoint/2010/main" val="2431016885"/>
      </p:ext>
    </p:extLst>
  </p:cSld>
  <p:clrMapOvr>
    <a:masterClrMapping/>
  </p:clrMapOvr>
  <p:transition advTm="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竞价</a:t>
            </a:r>
            <a:r>
              <a:rPr lang="zh-CN" altLang="en-US" sz="2500" b="1" dirty="0" smtClean="0">
                <a:solidFill>
                  <a:srgbClr val="333333"/>
                </a:solidFill>
                <a:latin typeface="+mn-ea"/>
                <a:ea typeface="+mn-ea"/>
              </a:rPr>
              <a:t>结果公示</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7344816"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竞价结果公示，</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个工作日</a:t>
            </a:r>
            <a:endParaRPr lang="zh-CN" altLang="en-US"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827584" y="1491630"/>
            <a:ext cx="7668344" cy="2874280"/>
          </a:xfrm>
          <a:prstGeom prst="rect">
            <a:avLst/>
          </a:prstGeom>
        </p:spPr>
      </p:pic>
    </p:spTree>
    <p:extLst>
      <p:ext uri="{BB962C8B-B14F-4D97-AF65-F5344CB8AC3E}">
        <p14:creationId xmlns:p14="http://schemas.microsoft.com/office/powerpoint/2010/main" val="2275604481"/>
      </p:ext>
    </p:extLst>
  </p:cSld>
  <p:clrMapOvr>
    <a:masterClrMapping/>
  </p:clrMapOvr>
  <p:transition advTm="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竞价</a:t>
            </a:r>
            <a:r>
              <a:rPr lang="zh-CN" altLang="en-US" sz="2500" b="1" dirty="0" smtClean="0">
                <a:solidFill>
                  <a:srgbClr val="333333"/>
                </a:solidFill>
                <a:latin typeface="+mn-ea"/>
                <a:ea typeface="+mn-ea"/>
              </a:rPr>
              <a:t>结果公示</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7344816"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竞价结果公示，</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个工作日</a:t>
            </a:r>
            <a:endParaRPr lang="zh-CN" altLang="en-US"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1224136" y="1337637"/>
            <a:ext cx="6948264" cy="3682386"/>
          </a:xfrm>
          <a:prstGeom prst="rect">
            <a:avLst/>
          </a:prstGeom>
        </p:spPr>
      </p:pic>
    </p:spTree>
    <p:extLst>
      <p:ext uri="{BB962C8B-B14F-4D97-AF65-F5344CB8AC3E}">
        <p14:creationId xmlns:p14="http://schemas.microsoft.com/office/powerpoint/2010/main" val="2746673527"/>
      </p:ext>
    </p:extLst>
  </p:cSld>
  <p:clrMapOvr>
    <a:masterClrMapping/>
  </p:clrMapOvr>
  <p:transition advTm="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团购</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2862322"/>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团购发起</a:t>
            </a:r>
            <a:endParaRPr lang="en-US" altLang="zh-CN" b="1" dirty="0" smtClean="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申购人发起团购</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至少要</a:t>
            </a:r>
            <a:r>
              <a:rPr lang="en-US" altLang="zh-CN" sz="1600" b="1" dirty="0" smtClean="0">
                <a:solidFill>
                  <a:schemeClr val="accent6"/>
                </a:solidFill>
                <a:latin typeface="微软雅黑" panose="020B0503020204020204" pitchFamily="34" charset="-122"/>
                <a:ea typeface="微软雅黑" panose="020B0503020204020204" pitchFamily="34" charset="-122"/>
              </a:rPr>
              <a:t>5</a:t>
            </a:r>
            <a:r>
              <a:rPr lang="zh-CN" altLang="en-US" sz="1600" b="1" dirty="0" smtClean="0">
                <a:solidFill>
                  <a:schemeClr val="accent6"/>
                </a:solidFill>
                <a:latin typeface="微软雅黑" panose="020B0503020204020204" pitchFamily="34" charset="-122"/>
                <a:ea typeface="微软雅黑" panose="020B0503020204020204" pitchFamily="34" charset="-122"/>
              </a:rPr>
              <a:t>家采购人参与拼图，至少要</a:t>
            </a:r>
            <a:r>
              <a:rPr lang="en-US" altLang="zh-CN" sz="1600" b="1" dirty="0" smtClean="0">
                <a:solidFill>
                  <a:schemeClr val="accent6"/>
                </a:solidFill>
                <a:latin typeface="微软雅黑" panose="020B0503020204020204" pitchFamily="34" charset="-122"/>
                <a:ea typeface="微软雅黑" panose="020B0503020204020204" pitchFamily="34" charset="-122"/>
              </a:rPr>
              <a:t>5</a:t>
            </a:r>
            <a:r>
              <a:rPr lang="zh-CN" altLang="en-US" sz="1600" b="1" dirty="0" smtClean="0">
                <a:solidFill>
                  <a:schemeClr val="accent6"/>
                </a:solidFill>
                <a:latin typeface="微软雅黑" panose="020B0503020204020204" pitchFamily="34" charset="-122"/>
                <a:ea typeface="微软雅黑" panose="020B0503020204020204" pitchFamily="34" charset="-122"/>
              </a:rPr>
              <a:t>个工作日，</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拼团成功后，立即开始竞价，最低要</a:t>
            </a:r>
            <a:r>
              <a:rPr lang="en-US" altLang="zh-CN" sz="1600" b="1" dirty="0" smtClean="0">
                <a:solidFill>
                  <a:schemeClr val="accent6"/>
                </a:solidFill>
                <a:latin typeface="微软雅黑" panose="020B0503020204020204" pitchFamily="34" charset="-122"/>
                <a:ea typeface="微软雅黑" panose="020B0503020204020204" pitchFamily="34" charset="-122"/>
              </a:rPr>
              <a:t>3</a:t>
            </a:r>
            <a:r>
              <a:rPr lang="zh-CN" altLang="en-US" sz="1600" b="1" dirty="0" smtClean="0">
                <a:solidFill>
                  <a:schemeClr val="accent6"/>
                </a:solidFill>
                <a:latin typeface="微软雅黑" panose="020B0503020204020204" pitchFamily="34" charset="-122"/>
                <a:ea typeface="微软雅黑" panose="020B0503020204020204" pitchFamily="34" charset="-122"/>
              </a:rPr>
              <a:t>个工作日</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竞价截止后，报价最低者自动</a:t>
            </a:r>
            <a:r>
              <a:rPr lang="zh-CN" altLang="en-US" sz="1600" b="1" dirty="0" smtClean="0">
                <a:solidFill>
                  <a:schemeClr val="accent6"/>
                </a:solidFill>
                <a:latin typeface="微软雅黑" panose="020B0503020204020204" pitchFamily="34" charset="-122"/>
                <a:ea typeface="微软雅黑" panose="020B0503020204020204" pitchFamily="34" charset="-122"/>
              </a:rPr>
              <a:t>成交</a:t>
            </a:r>
            <a:endParaRPr lang="en-US" altLang="zh-CN" b="1" dirty="0" smtClean="0">
              <a:solidFill>
                <a:srgbClr val="000000"/>
              </a:solidFill>
              <a:latin typeface="微软雅黑"/>
              <a:ea typeface="微软雅黑"/>
              <a:cs typeface="微软雅黑"/>
            </a:endParaRPr>
          </a:p>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参与团购</a:t>
            </a:r>
            <a:endParaRPr lang="en-US" altLang="zh-CN" b="1" dirty="0" smtClean="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我</a:t>
            </a:r>
            <a:r>
              <a:rPr lang="zh-CN" altLang="en-US" sz="1600" b="1" dirty="0" smtClean="0">
                <a:solidFill>
                  <a:schemeClr val="accent6"/>
                </a:solidFill>
                <a:latin typeface="微软雅黑" panose="020B0503020204020204" pitchFamily="34" charset="-122"/>
                <a:ea typeface="微软雅黑" panose="020B0503020204020204" pitchFamily="34" charset="-122"/>
              </a:rPr>
              <a:t>要拼团，填报团购商品需求数量</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lvl="2">
              <a:lnSpc>
                <a:spcPct val="150000"/>
              </a:lnSpc>
            </a:pPr>
            <a:endParaRPr lang="zh-CN" altLang="en-US" sz="2000" b="1" dirty="0" smtClean="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9596461"/>
      </p:ext>
    </p:extLst>
  </p:cSld>
  <p:clrMapOvr>
    <a:masterClrMapping/>
  </p:clrMapOvr>
  <p:transition advTm="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团购发起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7344816"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发起团购，填报下单页</a:t>
            </a:r>
            <a:endParaRPr lang="zh-CN" altLang="en-US"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737828" y="1486252"/>
            <a:ext cx="7812360" cy="3467139"/>
          </a:xfrm>
          <a:prstGeom prst="rect">
            <a:avLst/>
          </a:prstGeom>
        </p:spPr>
      </p:pic>
    </p:spTree>
    <p:extLst>
      <p:ext uri="{BB962C8B-B14F-4D97-AF65-F5344CB8AC3E}">
        <p14:creationId xmlns:p14="http://schemas.microsoft.com/office/powerpoint/2010/main" val="641075149"/>
      </p:ext>
    </p:extLst>
  </p:cSld>
  <p:clrMapOvr>
    <a:masterClrMapping/>
  </p:clrMapOvr>
  <p:transition advTm="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团购发起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99110" y="893637"/>
            <a:ext cx="1800200" cy="4198393"/>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添加品牌型号</a:t>
            </a:r>
            <a:endParaRPr lang="en-US" altLang="zh-CN" dirty="0" smtClean="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rPr>
              <a:t>可选择同一类目下</a:t>
            </a:r>
            <a:r>
              <a:rPr lang="en-US" altLang="zh-CN" dirty="0">
                <a:latin typeface="微软雅黑" pitchFamily="34" charset="-122"/>
                <a:ea typeface="微软雅黑" pitchFamily="34" charset="-122"/>
              </a:rPr>
              <a:t>1-5</a:t>
            </a:r>
            <a:r>
              <a:rPr lang="zh-CN" altLang="en-US" dirty="0">
                <a:latin typeface="微软雅黑" pitchFamily="34" charset="-122"/>
                <a:ea typeface="微软雅黑" pitchFamily="34" charset="-122"/>
              </a:rPr>
              <a:t>个品牌型号商品发起竞价团购。 </a:t>
            </a:r>
            <a:endParaRPr lang="en-US" altLang="zh-CN"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若</a:t>
            </a:r>
            <a:r>
              <a:rPr lang="zh-CN" altLang="en-US" dirty="0">
                <a:latin typeface="微软雅黑" pitchFamily="34" charset="-122"/>
                <a:ea typeface="微软雅黑" pitchFamily="34" charset="-122"/>
              </a:rPr>
              <a:t>有多个建议品牌型号，最终按照报价最低原则确定一个品牌型号成交</a:t>
            </a:r>
          </a:p>
        </p:txBody>
      </p:sp>
      <p:pic>
        <p:nvPicPr>
          <p:cNvPr id="4" name="图片 3"/>
          <p:cNvPicPr>
            <a:picLocks noChangeAspect="1"/>
          </p:cNvPicPr>
          <p:nvPr/>
        </p:nvPicPr>
        <p:blipFill>
          <a:blip r:embed="rId3"/>
          <a:stretch>
            <a:fillRect/>
          </a:stretch>
        </p:blipFill>
        <p:spPr>
          <a:xfrm>
            <a:off x="2525282" y="983747"/>
            <a:ext cx="6139637" cy="4108283"/>
          </a:xfrm>
          <a:prstGeom prst="rect">
            <a:avLst/>
          </a:prstGeom>
        </p:spPr>
      </p:pic>
      <p:pic>
        <p:nvPicPr>
          <p:cNvPr id="5" name="图片 4"/>
          <p:cNvPicPr>
            <a:picLocks noChangeAspect="1"/>
          </p:cNvPicPr>
          <p:nvPr/>
        </p:nvPicPr>
        <p:blipFill>
          <a:blip r:embed="rId4"/>
          <a:stretch>
            <a:fillRect/>
          </a:stretch>
        </p:blipFill>
        <p:spPr>
          <a:xfrm>
            <a:off x="0" y="1324840"/>
            <a:ext cx="9144000" cy="2493819"/>
          </a:xfrm>
          <a:prstGeom prst="rect">
            <a:avLst/>
          </a:prstGeom>
        </p:spPr>
      </p:pic>
    </p:spTree>
    <p:extLst>
      <p:ext uri="{BB962C8B-B14F-4D97-AF65-F5344CB8AC3E}">
        <p14:creationId xmlns:p14="http://schemas.microsoft.com/office/powerpoint/2010/main" val="1532423875"/>
      </p:ext>
    </p:extLst>
  </p:cSld>
  <p:clrMapOvr>
    <a:masterClrMapping/>
  </p:clrMapOvr>
  <p:transition advTm="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团购发起</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99110" y="893637"/>
            <a:ext cx="7545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采购需求、团购规则</a:t>
            </a:r>
            <a:endParaRPr lang="zh-CN" altLang="en-US"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899592" y="1320404"/>
            <a:ext cx="7668344" cy="3699642"/>
          </a:xfrm>
          <a:prstGeom prst="rect">
            <a:avLst/>
          </a:prstGeom>
        </p:spPr>
      </p:pic>
    </p:spTree>
    <p:extLst>
      <p:ext uri="{BB962C8B-B14F-4D97-AF65-F5344CB8AC3E}">
        <p14:creationId xmlns:p14="http://schemas.microsoft.com/office/powerpoint/2010/main" val="2058721192"/>
      </p:ext>
    </p:extLst>
  </p:cSld>
  <p:clrMapOvr>
    <a:masterClrMapping/>
  </p:clrMapOvr>
  <p:transition advTm="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a:solidFill>
                  <a:srgbClr val="333333"/>
                </a:solidFill>
                <a:latin typeface="+mn-ea"/>
                <a:ea typeface="+mn-ea"/>
              </a:rPr>
              <a:t>拼</a:t>
            </a:r>
            <a:r>
              <a:rPr lang="zh-CN" altLang="en-US" sz="2500" b="1" dirty="0" smtClean="0">
                <a:solidFill>
                  <a:srgbClr val="333333"/>
                </a:solidFill>
                <a:latin typeface="+mn-ea"/>
                <a:ea typeface="+mn-ea"/>
              </a:rPr>
              <a:t>购</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49509" y="920162"/>
            <a:ext cx="1280602" cy="133882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拼</a:t>
            </a:r>
            <a:r>
              <a:rPr lang="zh-CN" altLang="en-US" dirty="0" smtClean="0">
                <a:latin typeface="微软雅黑" pitchFamily="34" charset="-122"/>
                <a:ea typeface="微软雅黑" pitchFamily="34" charset="-122"/>
              </a:rPr>
              <a:t>团，填报采购需求的数量</a:t>
            </a:r>
            <a:endParaRPr lang="zh-CN" altLang="en-US"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1915283" y="924105"/>
            <a:ext cx="6763946" cy="4023909"/>
          </a:xfrm>
          <a:prstGeom prst="rect">
            <a:avLst/>
          </a:prstGeom>
        </p:spPr>
      </p:pic>
    </p:spTree>
    <p:extLst>
      <p:ext uri="{BB962C8B-B14F-4D97-AF65-F5344CB8AC3E}">
        <p14:creationId xmlns:p14="http://schemas.microsoft.com/office/powerpoint/2010/main" val="10748823"/>
      </p:ext>
    </p:extLst>
  </p:cSld>
  <p:clrMapOvr>
    <a:masterClrMapping/>
  </p:clrMapOvr>
  <p:transition advTm="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提交审核</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0368" y="920532"/>
            <a:ext cx="7380024"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提交审核，选择申</a:t>
            </a:r>
            <a:r>
              <a:rPr lang="zh-CN" altLang="en-US" dirty="0">
                <a:latin typeface="微软雅黑" pitchFamily="34" charset="-122"/>
                <a:ea typeface="微软雅黑" pitchFamily="34" charset="-122"/>
              </a:rPr>
              <a:t>购单位</a:t>
            </a:r>
            <a:r>
              <a:rPr lang="zh-CN" altLang="en-US" dirty="0" smtClean="0">
                <a:latin typeface="微软雅黑" pitchFamily="34" charset="-122"/>
                <a:ea typeface="微软雅黑" pitchFamily="34" charset="-122"/>
              </a:rPr>
              <a:t>领导审核</a:t>
            </a:r>
            <a:endParaRPr lang="zh-CN" altLang="en-US"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1835696" y="1460189"/>
            <a:ext cx="6057143" cy="3219048"/>
          </a:xfrm>
          <a:prstGeom prst="rect">
            <a:avLst/>
          </a:prstGeom>
        </p:spPr>
      </p:pic>
    </p:spTree>
    <p:extLst>
      <p:ext uri="{BB962C8B-B14F-4D97-AF65-F5344CB8AC3E}">
        <p14:creationId xmlns:p14="http://schemas.microsoft.com/office/powerpoint/2010/main" val="3603043201"/>
      </p:ext>
    </p:extLst>
  </p:cSld>
  <p:clrMapOvr>
    <a:masterClrMapping/>
  </p:clrMapOvr>
  <p:transition advTm="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提交审核</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0368" y="920532"/>
            <a:ext cx="7380024"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交易中心→团购管理，申购单位领导审核团购单</a:t>
            </a:r>
            <a:endParaRPr lang="zh-CN" altLang="en-US" dirty="0">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683568" y="1778660"/>
            <a:ext cx="7828609" cy="2423415"/>
          </a:xfrm>
          <a:prstGeom prst="rect">
            <a:avLst/>
          </a:prstGeom>
        </p:spPr>
      </p:pic>
    </p:spTree>
    <p:extLst>
      <p:ext uri="{BB962C8B-B14F-4D97-AF65-F5344CB8AC3E}">
        <p14:creationId xmlns:p14="http://schemas.microsoft.com/office/powerpoint/2010/main" val="3760322139"/>
      </p:ext>
    </p:extLst>
  </p:cSld>
  <p:clrMapOvr>
    <a:masterClrMapping/>
  </p:clrMapOvr>
  <p:transition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采购方式</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3539430"/>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a:solidFill>
                  <a:srgbClr val="000000"/>
                </a:solidFill>
                <a:latin typeface="微软雅黑"/>
                <a:ea typeface="微软雅黑"/>
                <a:cs typeface="微软雅黑"/>
              </a:rPr>
              <a:t>二、电子卖场采购方式</a:t>
            </a:r>
            <a:endParaRPr lang="en-US" altLang="zh-CN" b="1" dirty="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竞价采购</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在电子卖场发布竞价公告，在</a:t>
            </a:r>
            <a:r>
              <a:rPr lang="en-US" altLang="zh-CN" sz="1600" b="1" dirty="0" smtClean="0">
                <a:solidFill>
                  <a:schemeClr val="accent6"/>
                </a:solidFill>
                <a:latin typeface="微软雅黑" panose="020B0503020204020204" pitchFamily="34" charset="-122"/>
                <a:ea typeface="微软雅黑" panose="020B0503020204020204" pitchFamily="34" charset="-122"/>
              </a:rPr>
              <a:t>3</a:t>
            </a:r>
            <a:r>
              <a:rPr lang="zh-CN" altLang="en-US" sz="1600" b="1" dirty="0" smtClean="0">
                <a:solidFill>
                  <a:schemeClr val="accent6"/>
                </a:solidFill>
                <a:latin typeface="微软雅黑" panose="020B0503020204020204" pitchFamily="34" charset="-122"/>
                <a:ea typeface="微软雅黑" panose="020B0503020204020204" pitchFamily="34" charset="-122"/>
              </a:rPr>
              <a:t>个工作日内以满足采购需求且报价最低的为成交供应商</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直</a:t>
            </a:r>
            <a:r>
              <a:rPr lang="zh-CN" altLang="en-US" sz="1600" b="1" dirty="0">
                <a:solidFill>
                  <a:schemeClr val="accent6"/>
                </a:solidFill>
                <a:latin typeface="微软雅黑" panose="020B0503020204020204" pitchFamily="34" charset="-122"/>
                <a:ea typeface="微软雅黑" panose="020B0503020204020204" pitchFamily="34" charset="-122"/>
              </a:rPr>
              <a:t>购</a:t>
            </a:r>
            <a:r>
              <a:rPr lang="zh-CN" altLang="en-US" sz="1600" b="1" dirty="0" smtClean="0">
                <a:solidFill>
                  <a:schemeClr val="accent6"/>
                </a:solidFill>
                <a:latin typeface="微软雅黑" panose="020B0503020204020204" pitchFamily="34" charset="-122"/>
                <a:ea typeface="微软雅黑" panose="020B0503020204020204" pitchFamily="34" charset="-122"/>
              </a:rPr>
              <a:t>采购</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在上柜商品中择优选择，直接向入驻供应商下达</a:t>
            </a:r>
            <a:r>
              <a:rPr lang="zh-CN" altLang="en-US" sz="1600" b="1" dirty="0" smtClean="0">
                <a:solidFill>
                  <a:schemeClr val="accent6"/>
                </a:solidFill>
                <a:latin typeface="微软雅黑" panose="020B0503020204020204" pitchFamily="34" charset="-122"/>
                <a:ea typeface="微软雅黑" panose="020B0503020204020204" pitchFamily="34" charset="-122"/>
              </a:rPr>
              <a:t>订单</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团购</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团购是多个采购人的批量竞价，适用于技术、服务等标准统一的</a:t>
            </a:r>
            <a:r>
              <a:rPr lang="zh-CN" altLang="en-US" sz="1600" b="1" dirty="0" smtClean="0">
                <a:solidFill>
                  <a:schemeClr val="accent6"/>
                </a:solidFill>
                <a:latin typeface="微软雅黑" panose="020B0503020204020204" pitchFamily="34" charset="-122"/>
                <a:ea typeface="微软雅黑" panose="020B0503020204020204" pitchFamily="34" charset="-122"/>
              </a:rPr>
              <a:t>商品</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endParaRPr lang="zh-CN" altLang="en-US" sz="2000" b="1" dirty="0" smtClean="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4999958"/>
      </p:ext>
    </p:extLst>
  </p:cSld>
  <p:clrMapOvr>
    <a:masterClrMapping/>
  </p:clrMapOvr>
  <p:transition advTm="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订单管理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1754326"/>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通过直购、竞价或团购完成后，系统会生成订单</a:t>
            </a:r>
            <a:endParaRPr lang="en-US" altLang="zh-CN" b="1" dirty="0" smtClean="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交易中心→订单管理</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采购项目经办人查看成交通知书、合同</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完成收货、验收、结算等后续流程</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endParaRPr lang="en-US" altLang="zh-CN" sz="1600" b="1" dirty="0" smtClean="0">
              <a:solidFill>
                <a:schemeClr val="accent6"/>
              </a:solidFill>
              <a:latin typeface="微软雅黑" panose="020B0503020204020204" pitchFamily="34" charset="-122"/>
              <a:ea typeface="微软雅黑" panose="020B0503020204020204" pitchFamily="34" charset="-122"/>
            </a:endParaRPr>
          </a:p>
        </p:txBody>
      </p:sp>
      <p:sp>
        <p:nvSpPr>
          <p:cNvPr id="8" name="矩形 7"/>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64618689"/>
      </p:ext>
    </p:extLst>
  </p:cSld>
  <p:clrMapOvr>
    <a:masterClrMapping/>
  </p:clrMapOvr>
  <p:transition advTm="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订单管理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交易中心</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订单管理</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734908" y="1322802"/>
            <a:ext cx="7869540" cy="3697220"/>
          </a:xfrm>
          <a:prstGeom prst="rect">
            <a:avLst/>
          </a:prstGeom>
        </p:spPr>
      </p:pic>
    </p:spTree>
    <p:extLst>
      <p:ext uri="{BB962C8B-B14F-4D97-AF65-F5344CB8AC3E}">
        <p14:creationId xmlns:p14="http://schemas.microsoft.com/office/powerpoint/2010/main" val="276588023"/>
      </p:ext>
    </p:extLst>
  </p:cSld>
  <p:clrMapOvr>
    <a:masterClrMapping/>
  </p:clrMapOvr>
  <p:transition advTm="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订单管理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订单管理的全流程</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720080" y="1462997"/>
            <a:ext cx="7884368" cy="3196985"/>
          </a:xfrm>
          <a:prstGeom prst="rect">
            <a:avLst/>
          </a:prstGeom>
        </p:spPr>
      </p:pic>
    </p:spTree>
    <p:extLst>
      <p:ext uri="{BB962C8B-B14F-4D97-AF65-F5344CB8AC3E}">
        <p14:creationId xmlns:p14="http://schemas.microsoft.com/office/powerpoint/2010/main" val="3227622013"/>
      </p:ext>
    </p:extLst>
  </p:cSld>
  <p:clrMapOvr>
    <a:masterClrMapping/>
  </p:clrMapOvr>
  <p:transition advTm="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订单管理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供应</a:t>
            </a:r>
            <a:r>
              <a:rPr lang="zh-CN" altLang="en-US" dirty="0">
                <a:latin typeface="微软雅黑" pitchFamily="34" charset="-122"/>
                <a:ea typeface="微软雅黑" pitchFamily="34" charset="-122"/>
              </a:rPr>
              <a:t>商接</a:t>
            </a:r>
            <a:r>
              <a:rPr lang="zh-CN" altLang="en-US" dirty="0" smtClean="0">
                <a:latin typeface="微软雅黑" pitchFamily="34" charset="-122"/>
                <a:ea typeface="微软雅黑" pitchFamily="34" charset="-122"/>
              </a:rPr>
              <a:t>单接单后，系统自动生成采购合同</a:t>
            </a:r>
            <a:endParaRPr lang="zh-CN" altLang="zh-CN" sz="1800" dirty="0">
              <a:latin typeface="微软雅黑" pitchFamily="34" charset="-122"/>
              <a:ea typeface="微软雅黑" pitchFamily="34" charset="-122"/>
            </a:endParaRPr>
          </a:p>
        </p:txBody>
      </p:sp>
      <p:pic>
        <p:nvPicPr>
          <p:cNvPr id="6" name="图片 5"/>
          <p:cNvPicPr>
            <a:picLocks noChangeAspect="1"/>
          </p:cNvPicPr>
          <p:nvPr/>
        </p:nvPicPr>
        <p:blipFill>
          <a:blip r:embed="rId3"/>
          <a:stretch>
            <a:fillRect/>
          </a:stretch>
        </p:blipFill>
        <p:spPr>
          <a:xfrm>
            <a:off x="755576" y="1397095"/>
            <a:ext cx="7838430" cy="3478911"/>
          </a:xfrm>
          <a:prstGeom prst="rect">
            <a:avLst/>
          </a:prstGeom>
        </p:spPr>
      </p:pic>
      <p:sp>
        <p:nvSpPr>
          <p:cNvPr id="13" name="右箭头 12">
            <a:hlinkClick r:id="rId4" action="ppaction://hlinksldjump"/>
          </p:cNvPr>
          <p:cNvSpPr/>
          <p:nvPr/>
        </p:nvSpPr>
        <p:spPr>
          <a:xfrm>
            <a:off x="7559866" y="3579862"/>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a:hlinkClick r:id="rId5" action="ppaction://hlinksldjump"/>
          </p:cNvPr>
          <p:cNvSpPr/>
          <p:nvPr/>
        </p:nvSpPr>
        <p:spPr>
          <a:xfrm>
            <a:off x="6732240" y="2427734"/>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37175145"/>
      </p:ext>
    </p:extLst>
  </p:cSld>
  <p:clrMapOvr>
    <a:masterClrMapping/>
  </p:clrMapOvr>
  <p:transition advTm="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成交通知书</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成交通知书，带水印</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1475656" y="1347614"/>
            <a:ext cx="6518415" cy="3421315"/>
          </a:xfrm>
          <a:prstGeom prst="rect">
            <a:avLst/>
          </a:prstGeom>
        </p:spPr>
      </p:pic>
    </p:spTree>
    <p:extLst>
      <p:ext uri="{BB962C8B-B14F-4D97-AF65-F5344CB8AC3E}">
        <p14:creationId xmlns:p14="http://schemas.microsoft.com/office/powerpoint/2010/main" val="1567178618"/>
      </p:ext>
    </p:extLst>
  </p:cSld>
  <p:clrMapOvr>
    <a:masterClrMapping/>
  </p:clrMapOvr>
  <p:transition advTm="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合同管理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2215991"/>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采购完成后，系统自动生成合同</a:t>
            </a:r>
            <a:endParaRPr lang="en-US" altLang="zh-CN" b="1" dirty="0" smtClean="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交易中心下的合同管理</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合同详情</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可以下载带水印的合同文本</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endParaRPr lang="zh-CN" altLang="en-US" sz="2000" b="1" dirty="0" smtClean="0">
              <a:solidFill>
                <a:schemeClr val="accent6"/>
              </a:solidFill>
              <a:latin typeface="微软雅黑" panose="020B0503020204020204" pitchFamily="34" charset="-122"/>
              <a:ea typeface="微软雅黑" panose="020B0503020204020204" pitchFamily="34" charset="-122"/>
            </a:endParaRPr>
          </a:p>
        </p:txBody>
      </p:sp>
      <p:sp>
        <p:nvSpPr>
          <p:cNvPr id="7" name="右箭头 6">
            <a:hlinkClick r:id="rId3" action="ppaction://hlinksldjump"/>
          </p:cNvPr>
          <p:cNvSpPr/>
          <p:nvPr/>
        </p:nvSpPr>
        <p:spPr>
          <a:xfrm>
            <a:off x="5292080" y="1170955"/>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45911229"/>
      </p:ext>
    </p:extLst>
  </p:cSld>
  <p:clrMapOvr>
    <a:masterClrMapping/>
  </p:clrMapOvr>
  <p:transition advTm="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合同管理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合同信息，合同编号</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1251545" y="1320404"/>
            <a:ext cx="7208887" cy="3730234"/>
          </a:xfrm>
          <a:prstGeom prst="rect">
            <a:avLst/>
          </a:prstGeom>
        </p:spPr>
      </p:pic>
    </p:spTree>
    <p:extLst>
      <p:ext uri="{BB962C8B-B14F-4D97-AF65-F5344CB8AC3E}">
        <p14:creationId xmlns:p14="http://schemas.microsoft.com/office/powerpoint/2010/main" val="60737243"/>
      </p:ext>
    </p:extLst>
  </p:cSld>
  <p:clrMapOvr>
    <a:masterClrMapping/>
  </p:clrMapOvr>
  <p:transition advTm="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合同管理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合同基本信息</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899592" y="1347614"/>
            <a:ext cx="7488831" cy="3637933"/>
          </a:xfrm>
          <a:prstGeom prst="rect">
            <a:avLst/>
          </a:prstGeom>
        </p:spPr>
      </p:pic>
    </p:spTree>
    <p:extLst>
      <p:ext uri="{BB962C8B-B14F-4D97-AF65-F5344CB8AC3E}">
        <p14:creationId xmlns:p14="http://schemas.microsoft.com/office/powerpoint/2010/main" val="3341019764"/>
      </p:ext>
    </p:extLst>
  </p:cSld>
  <p:clrMapOvr>
    <a:masterClrMapping/>
  </p:clrMapOvr>
  <p:transition advTm="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合同管理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合同文档，可下载</a:t>
            </a:r>
            <a:endParaRPr lang="zh-CN" altLang="zh-CN" sz="1800" dirty="0">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755576" y="1392553"/>
            <a:ext cx="7721384" cy="3195421"/>
          </a:xfrm>
          <a:prstGeom prst="rect">
            <a:avLst/>
          </a:prstGeom>
        </p:spPr>
      </p:pic>
    </p:spTree>
    <p:extLst>
      <p:ext uri="{BB962C8B-B14F-4D97-AF65-F5344CB8AC3E}">
        <p14:creationId xmlns:p14="http://schemas.microsoft.com/office/powerpoint/2010/main" val="2323596128"/>
      </p:ext>
    </p:extLst>
  </p:cSld>
  <p:clrMapOvr>
    <a:masterClrMapping/>
  </p:clrMapOvr>
  <p:transition advTm="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合同管理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政府采购合同协议书</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683568" y="1344349"/>
            <a:ext cx="3960440" cy="3750947"/>
          </a:xfrm>
          <a:prstGeom prst="rect">
            <a:avLst/>
          </a:prstGeom>
        </p:spPr>
      </p:pic>
      <p:pic>
        <p:nvPicPr>
          <p:cNvPr id="3" name="图片 2"/>
          <p:cNvPicPr>
            <a:picLocks noChangeAspect="1"/>
          </p:cNvPicPr>
          <p:nvPr/>
        </p:nvPicPr>
        <p:blipFill>
          <a:blip r:embed="rId4"/>
          <a:stretch>
            <a:fillRect/>
          </a:stretch>
        </p:blipFill>
        <p:spPr>
          <a:xfrm>
            <a:off x="4644008" y="1320404"/>
            <a:ext cx="4052317" cy="3867894"/>
          </a:xfrm>
          <a:prstGeom prst="rect">
            <a:avLst/>
          </a:prstGeom>
        </p:spPr>
      </p:pic>
      <p:sp>
        <p:nvSpPr>
          <p:cNvPr id="6" name="下箭头 5">
            <a:hlinkClick r:id="rId5" action="ppaction://hlinkfile"/>
          </p:cNvPr>
          <p:cNvSpPr/>
          <p:nvPr/>
        </p:nvSpPr>
        <p:spPr>
          <a:xfrm>
            <a:off x="4193725" y="1037707"/>
            <a:ext cx="144016" cy="21602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lumMod val="40000"/>
                    <a:lumOff val="60000"/>
                  </a:schemeClr>
                </a:solidFill>
              </a:ln>
              <a:solidFill>
                <a:srgbClr val="92D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06498873"/>
      </p:ext>
    </p:extLst>
  </p:cSld>
  <p:clrMapOvr>
    <a:masterClrMapping/>
  </p:clrMapOvr>
  <p:transition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首次登陆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206210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三、</a:t>
            </a:r>
            <a:r>
              <a:rPr lang="zh-CN" altLang="en-US" b="1" dirty="0">
                <a:solidFill>
                  <a:srgbClr val="000000"/>
                </a:solidFill>
                <a:latin typeface="微软雅黑"/>
                <a:ea typeface="微软雅黑"/>
                <a:cs typeface="微软雅黑"/>
              </a:rPr>
              <a:t>电子卖</a:t>
            </a:r>
            <a:r>
              <a:rPr lang="zh-CN" altLang="en-US" b="1" dirty="0" smtClean="0">
                <a:solidFill>
                  <a:srgbClr val="000000"/>
                </a:solidFill>
                <a:latin typeface="微软雅黑"/>
                <a:ea typeface="微软雅黑"/>
                <a:cs typeface="微软雅黑"/>
              </a:rPr>
              <a:t>场首次登陆</a:t>
            </a:r>
            <a:endParaRPr lang="en-US" altLang="zh-CN" b="1" dirty="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账号和初始密码已发放，初始密码为（</a:t>
            </a:r>
            <a:r>
              <a:rPr lang="en-US" altLang="zh-CN" sz="1600" b="1" dirty="0" smtClean="0">
                <a:solidFill>
                  <a:schemeClr val="accent6"/>
                </a:solidFill>
                <a:latin typeface="微软雅黑" panose="020B0503020204020204" pitchFamily="34" charset="-122"/>
                <a:ea typeface="微软雅黑" panose="020B0503020204020204" pitchFamily="34" charset="-122"/>
              </a:rPr>
              <a:t>zcy123456</a:t>
            </a:r>
            <a:r>
              <a:rPr lang="zh-CN" altLang="en-US" sz="1600" b="1" dirty="0" smtClean="0">
                <a:solidFill>
                  <a:schemeClr val="accent6"/>
                </a:solidFill>
                <a:latin typeface="微软雅黑" panose="020B0503020204020204" pitchFamily="34" charset="-122"/>
                <a:ea typeface="微软雅黑" panose="020B0503020204020204" pitchFamily="34" charset="-122"/>
              </a:rPr>
              <a:t>）</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完善信息</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姓名、身份证号码（选填）、详细地址</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验证绑定手机、设置新密码</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endParaRPr lang="zh-CN" altLang="en-US" sz="2000" b="1" dirty="0" smtClean="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3207596"/>
      </p:ext>
    </p:extLst>
  </p:cSld>
  <p:clrMapOvr>
    <a:masterClrMapping/>
  </p:clrMapOvr>
  <p:transition advTm="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收货验收管理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待采购人收货，立即收货，确定收货，勾选验收完毕，完成验收   </a:t>
            </a:r>
            <a:endParaRPr lang="zh-CN" altLang="zh-CN" sz="1800" dirty="0">
              <a:latin typeface="微软雅黑" pitchFamily="34" charset="-122"/>
              <a:ea typeface="微软雅黑" pitchFamily="34" charset="-122"/>
            </a:endParaRPr>
          </a:p>
        </p:txBody>
      </p:sp>
      <p:pic>
        <p:nvPicPr>
          <p:cNvPr id="7" name="图片 6"/>
          <p:cNvPicPr>
            <a:picLocks noChangeAspect="1"/>
          </p:cNvPicPr>
          <p:nvPr/>
        </p:nvPicPr>
        <p:blipFill>
          <a:blip r:embed="rId3"/>
          <a:stretch>
            <a:fillRect/>
          </a:stretch>
        </p:blipFill>
        <p:spPr>
          <a:xfrm>
            <a:off x="1691680" y="1296936"/>
            <a:ext cx="5544616" cy="3702063"/>
          </a:xfrm>
          <a:prstGeom prst="rect">
            <a:avLst/>
          </a:prstGeom>
        </p:spPr>
      </p:pic>
      <p:sp>
        <p:nvSpPr>
          <p:cNvPr id="8" name="右箭头 7">
            <a:hlinkClick r:id="rId4" action="ppaction://hlinksldjump"/>
          </p:cNvPr>
          <p:cNvSpPr/>
          <p:nvPr/>
        </p:nvSpPr>
        <p:spPr>
          <a:xfrm>
            <a:off x="987574" y="1396537"/>
            <a:ext cx="288032" cy="14401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00176500"/>
      </p:ext>
    </p:extLst>
  </p:cSld>
  <p:clrMapOvr>
    <a:masterClrMapping/>
  </p:clrMapOvr>
  <p:transition advTm="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结算评价管理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507831"/>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确定收货后进入后续流程   </a:t>
            </a:r>
            <a:endParaRPr lang="zh-CN" altLang="zh-CN" sz="1800" dirty="0">
              <a:latin typeface="微软雅黑" pitchFamily="34" charset="-122"/>
              <a:ea typeface="微软雅黑" pitchFamily="34" charset="-122"/>
            </a:endParaRPr>
          </a:p>
        </p:txBody>
      </p:sp>
      <p:pic>
        <p:nvPicPr>
          <p:cNvPr id="2" name="图片 1"/>
          <p:cNvPicPr>
            <a:picLocks noChangeAspect="1"/>
          </p:cNvPicPr>
          <p:nvPr/>
        </p:nvPicPr>
        <p:blipFill>
          <a:blip r:embed="rId3"/>
          <a:stretch>
            <a:fillRect/>
          </a:stretch>
        </p:blipFill>
        <p:spPr>
          <a:xfrm>
            <a:off x="721523" y="1407547"/>
            <a:ext cx="7828685" cy="3180427"/>
          </a:xfrm>
          <a:prstGeom prst="rect">
            <a:avLst/>
          </a:prstGeom>
        </p:spPr>
      </p:pic>
    </p:spTree>
    <p:extLst>
      <p:ext uri="{BB962C8B-B14F-4D97-AF65-F5344CB8AC3E}">
        <p14:creationId xmlns:p14="http://schemas.microsoft.com/office/powerpoint/2010/main" val="1800127886"/>
      </p:ext>
    </p:extLst>
  </p:cSld>
  <p:clrMapOvr>
    <a:masterClrMapping/>
  </p:clrMapOvr>
  <p:transition advTm="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结算评价管理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履约评价   </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3203848" y="931104"/>
            <a:ext cx="5400601" cy="4160926"/>
          </a:xfrm>
          <a:prstGeom prst="rect">
            <a:avLst/>
          </a:prstGeom>
        </p:spPr>
      </p:pic>
    </p:spTree>
    <p:extLst>
      <p:ext uri="{BB962C8B-B14F-4D97-AF65-F5344CB8AC3E}">
        <p14:creationId xmlns:p14="http://schemas.microsoft.com/office/powerpoint/2010/main" val="1083826431"/>
      </p:ext>
    </p:extLst>
  </p:cSld>
  <p:clrMapOvr>
    <a:masterClrMapping/>
  </p:clrMapOvr>
  <p:transition advTm="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结算评价管理</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71500" y="888706"/>
            <a:ext cx="8124825" cy="4203324"/>
          </a:xfrm>
          <a:prstGeom prst="rect">
            <a:avLst/>
          </a:prstGeom>
          <a:noFill/>
          <a:ln w="28575">
            <a:solidFill>
              <a:srgbClr val="9C0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888706"/>
            <a:ext cx="6876298" cy="45890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商品</a:t>
            </a:r>
            <a:r>
              <a:rPr lang="zh-CN" altLang="en-US" dirty="0" smtClean="0">
                <a:latin typeface="微软雅黑" pitchFamily="34" charset="-122"/>
                <a:ea typeface="微软雅黑" pitchFamily="34" charset="-122"/>
              </a:rPr>
              <a:t>评价   </a:t>
            </a:r>
            <a:endParaRPr lang="zh-CN" altLang="zh-CN" sz="1800" dirty="0">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755576" y="1371002"/>
            <a:ext cx="7747534" cy="3432996"/>
          </a:xfrm>
          <a:prstGeom prst="rect">
            <a:avLst/>
          </a:prstGeom>
        </p:spPr>
      </p:pic>
    </p:spTree>
    <p:extLst>
      <p:ext uri="{BB962C8B-B14F-4D97-AF65-F5344CB8AC3E}">
        <p14:creationId xmlns:p14="http://schemas.microsoft.com/office/powerpoint/2010/main" val="1596717390"/>
      </p:ext>
    </p:extLst>
  </p:cSld>
  <p:clrMapOvr>
    <a:masterClrMapping/>
  </p:clrMapOvr>
  <p:transition advTm="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771775" y="1779588"/>
            <a:ext cx="1980029" cy="954107"/>
          </a:xfrm>
          <a:prstGeom prst="rect">
            <a:avLst/>
          </a:prstGeom>
          <a:noFill/>
        </p:spPr>
        <p:txBody>
          <a:bodyPr wrap="none">
            <a:spAutoFit/>
          </a:bodyPr>
          <a:lstStyle/>
          <a:p>
            <a:pPr marL="0" lvl="1"/>
            <a:r>
              <a:rPr lang="zh-CN" altLang="en-US" sz="1400" b="1" dirty="0">
                <a:solidFill>
                  <a:srgbClr val="080808"/>
                </a:solidFill>
                <a:latin typeface="微软雅黑"/>
                <a:ea typeface="微软雅黑"/>
                <a:cs typeface="微软雅黑"/>
              </a:rPr>
              <a:t> </a:t>
            </a:r>
            <a:r>
              <a:rPr lang="zh-CN" altLang="en-US" sz="2800" b="1" dirty="0" smtClean="0">
                <a:solidFill>
                  <a:srgbClr val="080808"/>
                </a:solidFill>
                <a:latin typeface="微软雅黑"/>
                <a:ea typeface="微软雅黑"/>
                <a:cs typeface="微软雅黑"/>
              </a:rPr>
              <a:t>第三部分</a:t>
            </a:r>
            <a:endParaRPr lang="en-US" altLang="zh-CN" sz="2800" b="1" dirty="0">
              <a:solidFill>
                <a:srgbClr val="080808"/>
              </a:solidFill>
              <a:latin typeface="微软雅黑"/>
              <a:ea typeface="微软雅黑"/>
              <a:cs typeface="微软雅黑"/>
            </a:endParaRPr>
          </a:p>
          <a:p>
            <a:pPr marL="0" lvl="1"/>
            <a:r>
              <a:rPr lang="zh-CN" altLang="en-US" sz="2800" b="1" dirty="0" smtClean="0">
                <a:solidFill>
                  <a:schemeClr val="accent2"/>
                </a:solidFill>
                <a:latin typeface="微软雅黑"/>
                <a:ea typeface="微软雅黑"/>
                <a:cs typeface="微软雅黑"/>
              </a:rPr>
              <a:t>实例与答疑</a:t>
            </a:r>
            <a:endParaRPr lang="zh-CN" altLang="en-US" sz="2800" b="1" dirty="0">
              <a:solidFill>
                <a:schemeClr val="accent2"/>
              </a:solidFill>
              <a:latin typeface="微软雅黑"/>
              <a:ea typeface="微软雅黑"/>
              <a:cs typeface="微软雅黑"/>
            </a:endParaRPr>
          </a:p>
        </p:txBody>
      </p:sp>
      <p:cxnSp>
        <p:nvCxnSpPr>
          <p:cNvPr id="13" name="直接连接符 12"/>
          <p:cNvCxnSpPr/>
          <p:nvPr/>
        </p:nvCxnSpPr>
        <p:spPr>
          <a:xfrm flipV="1">
            <a:off x="2411413" y="1419225"/>
            <a:ext cx="0" cy="192405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550" y="3076575"/>
            <a:ext cx="903288" cy="246063"/>
          </a:xfrm>
          <a:prstGeom prst="rect">
            <a:avLst/>
          </a:prstGeom>
          <a:noFill/>
        </p:spPr>
        <p:txBody>
          <a:bodyPr lIns="0" tIns="0" rIns="0" bIns="0">
            <a:spAutoFit/>
          </a:bodyPr>
          <a:lstStyle/>
          <a:p>
            <a:pPr>
              <a:defRPr/>
            </a:pPr>
            <a:r>
              <a:rPr lang="en-US" altLang="zh-CN" sz="1600" dirty="0">
                <a:solidFill>
                  <a:srgbClr val="080808"/>
                </a:solidFill>
                <a:latin typeface="+mj-ea"/>
                <a:ea typeface="+mj-ea"/>
              </a:rPr>
              <a:t>PART </a:t>
            </a:r>
            <a:r>
              <a:rPr lang="en-US" altLang="zh-CN" sz="1600" dirty="0" smtClean="0">
                <a:solidFill>
                  <a:srgbClr val="080808"/>
                </a:solidFill>
                <a:latin typeface="+mj-ea"/>
                <a:ea typeface="+mj-ea"/>
              </a:rPr>
              <a:t>03</a:t>
            </a:r>
            <a:endParaRPr lang="zh-CN" altLang="en-US" sz="1600" dirty="0">
              <a:solidFill>
                <a:srgbClr val="080808"/>
              </a:solidFill>
              <a:latin typeface="+mj-ea"/>
              <a:ea typeface="+mj-ea"/>
            </a:endParaRPr>
          </a:p>
        </p:txBody>
      </p:sp>
      <p:grpSp>
        <p:nvGrpSpPr>
          <p:cNvPr id="2" name="组合 15"/>
          <p:cNvGrpSpPr/>
          <p:nvPr/>
        </p:nvGrpSpPr>
        <p:grpSpPr>
          <a:xfrm>
            <a:off x="827584" y="163564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75" name="TextBox 13"/>
          <p:cNvSpPr txBox="1"/>
          <p:nvPr/>
        </p:nvSpPr>
        <p:spPr>
          <a:xfrm>
            <a:off x="1042988" y="1851025"/>
            <a:ext cx="903287" cy="769938"/>
          </a:xfrm>
          <a:prstGeom prst="rect">
            <a:avLst/>
          </a:prstGeom>
          <a:noFill/>
        </p:spPr>
        <p:txBody>
          <a:bodyPr lIns="0" tIns="0" rIns="0" bIns="0">
            <a:spAutoFit/>
          </a:bodyPr>
          <a:lstStyle/>
          <a:p>
            <a:pPr algn="ctr">
              <a:defRPr/>
            </a:pPr>
            <a:r>
              <a:rPr lang="en-US" altLang="zh-CN" sz="5000" b="1" dirty="0" smtClean="0">
                <a:solidFill>
                  <a:schemeClr val="accent2"/>
                </a:solidFill>
                <a:latin typeface="+mj-ea"/>
                <a:ea typeface="+mj-ea"/>
              </a:rPr>
              <a:t>3</a:t>
            </a:r>
            <a:endParaRPr lang="zh-CN" altLang="en-US" sz="5000" b="1" dirty="0">
              <a:solidFill>
                <a:schemeClr val="accent2"/>
              </a:solidFill>
              <a:latin typeface="+mj-ea"/>
              <a:ea typeface="+mj-ea"/>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3360" y="75690"/>
            <a:ext cx="780699" cy="771621"/>
          </a:xfrm>
          <a:prstGeom prst="rect">
            <a:avLst/>
          </a:prstGeom>
        </p:spPr>
      </p:pic>
    </p:spTree>
    <p:extLst>
      <p:ext uri="{BB962C8B-B14F-4D97-AF65-F5344CB8AC3E}">
        <p14:creationId xmlns:p14="http://schemas.microsoft.com/office/powerpoint/2010/main" val="3367032538"/>
      </p:ext>
    </p:extLst>
  </p:cSld>
  <p:clrMapOvr>
    <a:masterClrMapping/>
  </p:clrMapOvr>
  <p:transition advTm="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答疑</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2862322"/>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a:solidFill>
                  <a:srgbClr val="000000"/>
                </a:solidFill>
                <a:latin typeface="微软雅黑"/>
                <a:ea typeface="微软雅黑"/>
                <a:cs typeface="微软雅黑"/>
              </a:rPr>
              <a:t>想买东西电子卖场没有如何办？</a:t>
            </a: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采购人想买的东西如果找不到，可以邀请经营该商品的供应商入驻电子卖场</a:t>
            </a:r>
            <a:r>
              <a:rPr lang="zh-CN" altLang="en-US" sz="1600" b="1" dirty="0" smtClean="0">
                <a:solidFill>
                  <a:schemeClr val="accent6"/>
                </a:solidFill>
                <a:latin typeface="微软雅黑" panose="020B0503020204020204" pitchFamily="34" charset="-122"/>
                <a:ea typeface="微软雅黑" panose="020B0503020204020204" pitchFamily="34" charset="-122"/>
              </a:rPr>
              <a:t>。</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供应</a:t>
            </a:r>
            <a:r>
              <a:rPr lang="zh-CN" altLang="en-US" sz="1600" b="1" dirty="0">
                <a:solidFill>
                  <a:schemeClr val="accent6"/>
                </a:solidFill>
                <a:latin typeface="微软雅黑" panose="020B0503020204020204" pitchFamily="34" charset="-122"/>
                <a:ea typeface="微软雅黑" panose="020B0503020204020204" pitchFamily="34" charset="-122"/>
              </a:rPr>
              <a:t>商入驻是全开放，零门槛，手续简单。</a:t>
            </a:r>
          </a:p>
          <a:p>
            <a:pPr marL="1257300" lvl="2" indent="-342900">
              <a:lnSpc>
                <a:spcPct val="150000"/>
              </a:lnSpc>
              <a:buFont typeface="Wingdings" panose="05000000000000000000" pitchFamily="2" charset="2"/>
              <a:buChar char="ü"/>
            </a:pP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b="1" dirty="0">
                <a:solidFill>
                  <a:srgbClr val="000000"/>
                </a:solidFill>
                <a:latin typeface="微软雅黑"/>
                <a:ea typeface="微软雅黑"/>
                <a:cs typeface="微软雅黑"/>
              </a:rPr>
              <a:t>单位临近个体户商户能不能成为电子卖场供应商 </a:t>
            </a:r>
            <a:r>
              <a:rPr lang="zh-CN" altLang="en-US" b="1" dirty="0" smtClean="0">
                <a:solidFill>
                  <a:srgbClr val="000000"/>
                </a:solidFill>
                <a:latin typeface="微软雅黑"/>
                <a:ea typeface="微软雅黑"/>
                <a:cs typeface="微软雅黑"/>
              </a:rPr>
              <a:t>？</a:t>
            </a:r>
            <a:endParaRPr lang="zh-CN" altLang="en-US" b="1" dirty="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可以</a:t>
            </a:r>
            <a:endParaRPr lang="zh-CN" altLang="en-US" sz="1600" b="1" dirty="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endParaRPr lang="zh-CN" altLang="en-US" sz="2000" b="1" dirty="0" smtClean="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5367045"/>
      </p:ext>
    </p:extLst>
  </p:cSld>
  <p:clrMapOvr>
    <a:masterClrMapping/>
  </p:clrMapOvr>
  <p:transition advTm="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答疑</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2954655"/>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a:solidFill>
                  <a:srgbClr val="000000"/>
                </a:solidFill>
                <a:latin typeface="微软雅黑"/>
                <a:ea typeface="微软雅黑"/>
                <a:cs typeface="微软雅黑"/>
              </a:rPr>
              <a:t>直购下单时，系统将提醒并记录该商品当时的最新成交价和最低</a:t>
            </a:r>
            <a:r>
              <a:rPr lang="zh-CN" altLang="en-US" b="1" dirty="0" smtClean="0">
                <a:solidFill>
                  <a:srgbClr val="000000"/>
                </a:solidFill>
                <a:latin typeface="微软雅黑"/>
                <a:ea typeface="微软雅黑"/>
                <a:cs typeface="微软雅黑"/>
              </a:rPr>
              <a:t>报价</a:t>
            </a:r>
            <a:endParaRPr lang="en-US" altLang="zh-CN" b="1" dirty="0" smtClean="0">
              <a:solidFill>
                <a:srgbClr val="000000"/>
              </a:solidFill>
              <a:latin typeface="微软雅黑"/>
              <a:ea typeface="微软雅黑"/>
              <a:cs typeface="微软雅黑"/>
            </a:endParaRPr>
          </a:p>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成交</a:t>
            </a:r>
            <a:r>
              <a:rPr lang="zh-CN" altLang="en-US" b="1" dirty="0">
                <a:solidFill>
                  <a:srgbClr val="000000"/>
                </a:solidFill>
                <a:latin typeface="微软雅黑"/>
                <a:ea typeface="微软雅黑"/>
                <a:cs typeface="微软雅黑"/>
              </a:rPr>
              <a:t>价格高于该商品</a:t>
            </a:r>
            <a:r>
              <a:rPr lang="en-US" altLang="zh-CN" b="1" dirty="0">
                <a:solidFill>
                  <a:srgbClr val="000000"/>
                </a:solidFill>
                <a:latin typeface="微软雅黑"/>
                <a:ea typeface="微软雅黑"/>
                <a:cs typeface="微软雅黑"/>
              </a:rPr>
              <a:t>1</a:t>
            </a:r>
            <a:r>
              <a:rPr lang="zh-CN" altLang="en-US" b="1" dirty="0">
                <a:solidFill>
                  <a:srgbClr val="000000"/>
                </a:solidFill>
                <a:latin typeface="微软雅黑"/>
                <a:ea typeface="微软雅黑"/>
                <a:cs typeface="微软雅黑"/>
              </a:rPr>
              <a:t>个月平均成交价（或报价）</a:t>
            </a:r>
            <a:r>
              <a:rPr lang="en-US" altLang="zh-CN" b="1" dirty="0">
                <a:solidFill>
                  <a:srgbClr val="000000"/>
                </a:solidFill>
                <a:latin typeface="微软雅黑"/>
                <a:ea typeface="微软雅黑"/>
                <a:cs typeface="微软雅黑"/>
              </a:rPr>
              <a:t>10%</a:t>
            </a:r>
            <a:r>
              <a:rPr lang="zh-CN" altLang="en-US" b="1" dirty="0">
                <a:solidFill>
                  <a:srgbClr val="000000"/>
                </a:solidFill>
                <a:latin typeface="微软雅黑"/>
                <a:ea typeface="微软雅黑"/>
                <a:cs typeface="微软雅黑"/>
              </a:rPr>
              <a:t>的成交公告同步推送至异常公告</a:t>
            </a:r>
            <a:r>
              <a:rPr lang="zh-CN" altLang="en-US" b="1" dirty="0" smtClean="0">
                <a:solidFill>
                  <a:srgbClr val="000000"/>
                </a:solidFill>
                <a:latin typeface="微软雅黑"/>
                <a:ea typeface="微软雅黑"/>
                <a:cs typeface="微软雅黑"/>
              </a:rPr>
              <a:t>栏</a:t>
            </a:r>
            <a:endParaRPr lang="en-US" altLang="zh-CN" b="1" dirty="0" smtClean="0">
              <a:solidFill>
                <a:srgbClr val="000000"/>
              </a:solidFill>
              <a:latin typeface="微软雅黑"/>
              <a:ea typeface="微软雅黑"/>
              <a:cs typeface="微软雅黑"/>
            </a:endParaRPr>
          </a:p>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直</a:t>
            </a:r>
            <a:r>
              <a:rPr lang="zh-CN" altLang="en-US" b="1" dirty="0">
                <a:solidFill>
                  <a:srgbClr val="000000"/>
                </a:solidFill>
                <a:latin typeface="微软雅黑"/>
                <a:ea typeface="微软雅黑"/>
                <a:cs typeface="微软雅黑"/>
              </a:rPr>
              <a:t>购并未强制最低价成交，但会在成交记录、合同中同步记录该商品的当时其他供应商的最新成交价和最低报价</a:t>
            </a:r>
            <a:r>
              <a:rPr lang="zh-CN" altLang="en-US" b="1" dirty="0" smtClean="0">
                <a:solidFill>
                  <a:srgbClr val="000000"/>
                </a:solidFill>
                <a:latin typeface="微软雅黑"/>
                <a:ea typeface="微软雅黑"/>
                <a:cs typeface="微软雅黑"/>
              </a:rPr>
              <a:t>。</a:t>
            </a:r>
            <a:endParaRPr lang="en-US" altLang="zh-CN" b="1" dirty="0" smtClean="0">
              <a:solidFill>
                <a:srgbClr val="000000"/>
              </a:solidFill>
              <a:latin typeface="微软雅黑"/>
              <a:ea typeface="微软雅黑"/>
              <a:cs typeface="微软雅黑"/>
            </a:endParaRPr>
          </a:p>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电子</a:t>
            </a:r>
            <a:r>
              <a:rPr lang="zh-CN" altLang="en-US" b="1" dirty="0">
                <a:solidFill>
                  <a:srgbClr val="000000"/>
                </a:solidFill>
                <a:latin typeface="微软雅黑"/>
                <a:ea typeface="微软雅黑"/>
                <a:cs typeface="微软雅黑"/>
              </a:rPr>
              <a:t>卖场不支持议价，供应商不能修改订单价格，采购人应在下单前进行必要的比较</a:t>
            </a:r>
            <a:r>
              <a:rPr lang="zh-CN" altLang="en-US" b="1" dirty="0" smtClean="0">
                <a:solidFill>
                  <a:srgbClr val="000000"/>
                </a:solidFill>
                <a:latin typeface="微软雅黑"/>
                <a:ea typeface="微软雅黑"/>
                <a:cs typeface="微软雅黑"/>
              </a:rPr>
              <a:t>。</a:t>
            </a:r>
            <a:endParaRPr lang="zh-CN" altLang="en-US" sz="1600" b="1" dirty="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endParaRPr lang="zh-CN" altLang="en-US" sz="2000" b="1" dirty="0" smtClean="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2220009"/>
      </p:ext>
    </p:extLst>
  </p:cSld>
  <p:clrMapOvr>
    <a:masterClrMapping/>
  </p:clrMapOvr>
  <p:transition advTm="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答疑</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3139321"/>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a:solidFill>
                  <a:srgbClr val="000000"/>
                </a:solidFill>
                <a:latin typeface="微软雅黑"/>
                <a:ea typeface="微软雅黑"/>
                <a:cs typeface="微软雅黑"/>
              </a:rPr>
              <a:t>竞价适用哪些</a:t>
            </a:r>
            <a:r>
              <a:rPr lang="zh-CN" altLang="en-US" b="1" dirty="0" smtClean="0">
                <a:solidFill>
                  <a:srgbClr val="000000"/>
                </a:solidFill>
                <a:latin typeface="微软雅黑"/>
                <a:ea typeface="微软雅黑"/>
                <a:cs typeface="微软雅黑"/>
              </a:rPr>
              <a:t>情形</a:t>
            </a:r>
            <a:endParaRPr lang="zh-CN" altLang="en-US" b="1" dirty="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采购需求清单列明商品标准、参数规格或服务要求的项目</a:t>
            </a: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在电子卖场搜索不到供应商的商品，采购人也可以通过发布竞价邀请发布采购需求或邀请相关供应商</a:t>
            </a:r>
            <a:r>
              <a:rPr lang="zh-CN" altLang="en-US" sz="1600" b="1" dirty="0" smtClean="0">
                <a:solidFill>
                  <a:schemeClr val="accent6"/>
                </a:solidFill>
                <a:latin typeface="微软雅黑" panose="020B0503020204020204" pitchFamily="34" charset="-122"/>
                <a:ea typeface="微软雅黑" panose="020B0503020204020204" pitchFamily="34" charset="-122"/>
              </a:rPr>
              <a:t>入驻</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非标准的或定制的货物服务，如定制家具、需排版的</a:t>
            </a:r>
            <a:r>
              <a:rPr lang="zh-CN" altLang="en-US" sz="1600" b="1" dirty="0" smtClean="0">
                <a:solidFill>
                  <a:schemeClr val="accent6"/>
                </a:solidFill>
                <a:latin typeface="微软雅黑" panose="020B0503020204020204" pitchFamily="34" charset="-122"/>
                <a:ea typeface="微软雅黑" panose="020B0503020204020204" pitchFamily="34" charset="-122"/>
              </a:rPr>
              <a:t>印刷</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采购</a:t>
            </a:r>
            <a:r>
              <a:rPr lang="zh-CN" altLang="en-US" b="1" dirty="0">
                <a:solidFill>
                  <a:srgbClr val="000000"/>
                </a:solidFill>
                <a:latin typeface="微软雅黑"/>
                <a:ea typeface="微软雅黑"/>
                <a:cs typeface="微软雅黑"/>
              </a:rPr>
              <a:t>人发起竞价</a:t>
            </a:r>
            <a:r>
              <a:rPr lang="zh-CN" altLang="en-US" b="1" dirty="0" smtClean="0">
                <a:solidFill>
                  <a:srgbClr val="000000"/>
                </a:solidFill>
                <a:latin typeface="微软雅黑"/>
                <a:ea typeface="微软雅黑"/>
                <a:cs typeface="微软雅黑"/>
              </a:rPr>
              <a:t>时</a:t>
            </a:r>
            <a:endParaRPr lang="zh-CN" altLang="en-US" b="1" dirty="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根据采购内容提出对供应商的资质</a:t>
            </a:r>
            <a:r>
              <a:rPr lang="zh-CN" altLang="en-US" sz="1600" b="1" dirty="0" smtClean="0">
                <a:solidFill>
                  <a:schemeClr val="accent6"/>
                </a:solidFill>
                <a:latin typeface="微软雅黑" panose="020B0503020204020204" pitchFamily="34" charset="-122"/>
                <a:ea typeface="微软雅黑" panose="020B0503020204020204" pitchFamily="34" charset="-122"/>
              </a:rPr>
              <a:t>要求</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工程项目应具备对应的施工资质等</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落实</a:t>
            </a:r>
            <a:r>
              <a:rPr lang="zh-CN" altLang="en-US" sz="1600" b="1" dirty="0">
                <a:solidFill>
                  <a:schemeClr val="accent6"/>
                </a:solidFill>
                <a:latin typeface="微软雅黑" panose="020B0503020204020204" pitchFamily="34" charset="-122"/>
                <a:ea typeface="微软雅黑" panose="020B0503020204020204" pitchFamily="34" charset="-122"/>
              </a:rPr>
              <a:t>支持小微企业等政策功能</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8038439"/>
      </p:ext>
    </p:extLst>
  </p:cSld>
  <p:clrMapOvr>
    <a:masterClrMapping/>
  </p:clrMapOvr>
  <p:transition advTm="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答疑</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350865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建设</a:t>
            </a:r>
            <a:r>
              <a:rPr lang="zh-CN" altLang="en-US" b="1" dirty="0">
                <a:solidFill>
                  <a:srgbClr val="000000"/>
                </a:solidFill>
                <a:latin typeface="微软雅黑"/>
                <a:ea typeface="微软雅黑"/>
                <a:cs typeface="微软雅黑"/>
              </a:rPr>
              <a:t>工程项目可以走电子卖场吗</a:t>
            </a:r>
            <a:r>
              <a:rPr lang="zh-CN" altLang="en-US" b="1" dirty="0" smtClean="0">
                <a:solidFill>
                  <a:srgbClr val="000000"/>
                </a:solidFill>
                <a:latin typeface="微软雅黑"/>
                <a:ea typeface="微软雅黑"/>
                <a:cs typeface="微软雅黑"/>
              </a:rPr>
              <a:t>？</a:t>
            </a:r>
            <a:endParaRPr lang="zh-CN" altLang="en-US" b="1" dirty="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电子卖场为采购限额标准</a:t>
            </a:r>
            <a:r>
              <a:rPr lang="zh-CN" altLang="en-US" sz="1600" b="1" dirty="0" smtClean="0">
                <a:solidFill>
                  <a:schemeClr val="accent6"/>
                </a:solidFill>
                <a:latin typeface="微软雅黑" panose="020B0503020204020204" pitchFamily="34" charset="-122"/>
                <a:ea typeface="微软雅黑" panose="020B0503020204020204" pitchFamily="34" charset="-122"/>
              </a:rPr>
              <a:t>（市为</a:t>
            </a:r>
            <a:r>
              <a:rPr lang="en-US" altLang="zh-CN" sz="1600" b="1" dirty="0" smtClean="0">
                <a:solidFill>
                  <a:schemeClr val="accent6"/>
                </a:solidFill>
                <a:latin typeface="微软雅黑" panose="020B0503020204020204" pitchFamily="34" charset="-122"/>
                <a:ea typeface="微软雅黑" panose="020B0503020204020204" pitchFamily="34" charset="-122"/>
              </a:rPr>
              <a:t>40</a:t>
            </a:r>
            <a:r>
              <a:rPr lang="zh-CN" altLang="en-US" sz="1600" b="1" dirty="0">
                <a:solidFill>
                  <a:schemeClr val="accent6"/>
                </a:solidFill>
                <a:latin typeface="微软雅黑" panose="020B0503020204020204" pitchFamily="34" charset="-122"/>
                <a:ea typeface="微软雅黑" panose="020B0503020204020204" pitchFamily="34" charset="-122"/>
              </a:rPr>
              <a:t>万元）以下的建设</a:t>
            </a:r>
            <a:r>
              <a:rPr lang="zh-CN" altLang="en-US" sz="1600" b="1" dirty="0" smtClean="0">
                <a:solidFill>
                  <a:schemeClr val="accent6"/>
                </a:solidFill>
                <a:latin typeface="微软雅黑" panose="020B0503020204020204" pitchFamily="34" charset="-122"/>
                <a:ea typeface="微软雅黑" panose="020B0503020204020204" pitchFamily="34" charset="-122"/>
              </a:rPr>
              <a:t>工程项目，</a:t>
            </a:r>
            <a:r>
              <a:rPr lang="zh-CN" altLang="en-US" sz="1600" b="1" dirty="0">
                <a:solidFill>
                  <a:schemeClr val="accent6"/>
                </a:solidFill>
                <a:latin typeface="微软雅黑" panose="020B0503020204020204" pitchFamily="34" charset="-122"/>
                <a:ea typeface="微软雅黑" panose="020B0503020204020204" pitchFamily="34" charset="-122"/>
              </a:rPr>
              <a:t>采用竞价</a:t>
            </a:r>
            <a:r>
              <a:rPr lang="zh-CN" altLang="en-US" sz="1600" b="1" dirty="0" smtClean="0">
                <a:solidFill>
                  <a:schemeClr val="accent6"/>
                </a:solidFill>
                <a:latin typeface="微软雅黑" panose="020B0503020204020204" pitchFamily="34" charset="-122"/>
                <a:ea typeface="微软雅黑" panose="020B0503020204020204" pitchFamily="34" charset="-122"/>
              </a:rPr>
              <a:t>方式</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明确的预算，工程量清单经财政投资评审批准和</a:t>
            </a:r>
            <a:r>
              <a:rPr lang="zh-CN" altLang="en-US" sz="1600" b="1" dirty="0" smtClean="0">
                <a:solidFill>
                  <a:schemeClr val="accent6"/>
                </a:solidFill>
                <a:latin typeface="微软雅黑" panose="020B0503020204020204" pitchFamily="34" charset="-122"/>
                <a:ea typeface="微软雅黑" panose="020B0503020204020204" pitchFamily="34" charset="-122"/>
              </a:rPr>
              <a:t>认可</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竞价过程中有公司提出异议</a:t>
            </a:r>
            <a:endParaRPr lang="zh-CN" altLang="en-US" b="1" dirty="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供应商可以对发布的竞价公告提出异议</a:t>
            </a:r>
            <a:endParaRPr lang="en-US" altLang="zh-CN" sz="1600" b="1" dirty="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提供异议的原因合理，采购人接受异议，修改完善后，重新发布竞价</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a:solidFill>
                  <a:schemeClr val="accent6"/>
                </a:solidFill>
                <a:latin typeface="微软雅黑" panose="020B0503020204020204" pitchFamily="34" charset="-122"/>
                <a:ea typeface="微软雅黑" panose="020B0503020204020204" pitchFamily="34" charset="-122"/>
              </a:rPr>
              <a:t>不</a:t>
            </a:r>
            <a:r>
              <a:rPr lang="zh-CN" altLang="en-US" sz="1600" b="1" smtClean="0">
                <a:solidFill>
                  <a:schemeClr val="accent6"/>
                </a:solidFill>
                <a:latin typeface="微软雅黑" panose="020B0503020204020204" pitchFamily="34" charset="-122"/>
                <a:ea typeface="微软雅黑" panose="020B0503020204020204" pitchFamily="34" charset="-122"/>
              </a:rPr>
              <a:t>合理的异议，可以不接受，继续竞价</a:t>
            </a:r>
            <a:endParaRPr lang="en-US" altLang="zh-CN" sz="1600" b="1" dirty="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endParaRPr lang="en-US" altLang="zh-CN" sz="1600" b="1" dirty="0" smtClean="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6108094"/>
      </p:ext>
    </p:extLst>
  </p:cSld>
  <p:clrMapOvr>
    <a:masterClrMapping/>
  </p:clrMapOvr>
  <p:transition advTm="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8"/>
          <p:cNvSpPr txBox="1">
            <a:spLocks noChangeArrowheads="1"/>
          </p:cNvSpPr>
          <p:nvPr/>
        </p:nvSpPr>
        <p:spPr bwMode="gray">
          <a:xfrm>
            <a:off x="1979712" y="366713"/>
            <a:ext cx="5328592" cy="477054"/>
          </a:xfrm>
          <a:prstGeom prst="rect">
            <a:avLst/>
          </a:prstGeom>
          <a:noFill/>
          <a:ln w="9525">
            <a:noFill/>
            <a:miter lim="800000"/>
            <a:headEnd/>
            <a:tailEnd/>
          </a:ln>
        </p:spPr>
        <p:txBody>
          <a:bodyPr wrap="square">
            <a:spAutoFit/>
          </a:bodyPr>
          <a:lstStyle/>
          <a:p>
            <a:pPr algn="ctr">
              <a:defRPr/>
            </a:pPr>
            <a:r>
              <a:rPr lang="zh-CN" altLang="en-US" sz="2500" b="1" dirty="0" smtClean="0">
                <a:solidFill>
                  <a:srgbClr val="333333"/>
                </a:solidFill>
                <a:latin typeface="+mn-ea"/>
                <a:ea typeface="+mn-ea"/>
              </a:rPr>
              <a:t>答疑</a:t>
            </a:r>
            <a:endParaRPr lang="zh-CN" altLang="en-US" sz="2500" b="1" dirty="0">
              <a:solidFill>
                <a:srgbClr val="333333"/>
              </a:solidFill>
              <a:latin typeface="+mn-ea"/>
              <a:ea typeface="+mn-ea"/>
            </a:endParaRPr>
          </a:p>
        </p:txBody>
      </p:sp>
      <p:cxnSp>
        <p:nvCxnSpPr>
          <p:cNvPr id="88" name="直接连接符​​ 14"/>
          <p:cNvCxnSpPr/>
          <p:nvPr/>
        </p:nvCxnSpPr>
        <p:spPr>
          <a:xfrm flipV="1">
            <a:off x="1907704" y="843558"/>
            <a:ext cx="5184576" cy="1"/>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bwMode="auto">
          <a:xfrm>
            <a:off x="1171797" y="1316932"/>
            <a:ext cx="1346997" cy="203610"/>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54" name="TextBox 15"/>
          <p:cNvSpPr txBox="1"/>
          <p:nvPr/>
        </p:nvSpPr>
        <p:spPr bwMode="auto">
          <a:xfrm>
            <a:off x="6669066" y="3595409"/>
            <a:ext cx="1171638" cy="274637"/>
          </a:xfrm>
          <a:prstGeom prst="rect">
            <a:avLst/>
          </a:prstGeom>
          <a:noFill/>
        </p:spPr>
        <p:txBody>
          <a:bodyPr lIns="91431" tIns="0" rIns="91431" bIns="0">
            <a:spAutoFit/>
          </a:bodyPr>
          <a:lstStyle/>
          <a:p>
            <a:pPr>
              <a:lnSpc>
                <a:spcPct val="150000"/>
              </a:lnSpc>
            </a:pPr>
            <a:endParaRPr lang="zh-CN" altLang="en-US" sz="1200">
              <a:solidFill>
                <a:srgbClr val="404040"/>
              </a:solidFill>
              <a:latin typeface="微软雅黑"/>
              <a:ea typeface="微软雅黑"/>
              <a:cs typeface="华文黑体"/>
            </a:endParaRPr>
          </a:p>
        </p:txBody>
      </p:sp>
      <p:sp>
        <p:nvSpPr>
          <p:cNvPr id="2" name="文本框 1"/>
          <p:cNvSpPr txBox="1"/>
          <p:nvPr/>
        </p:nvSpPr>
        <p:spPr>
          <a:xfrm flipH="1">
            <a:off x="1403648" y="1080349"/>
            <a:ext cx="6048672" cy="3600986"/>
          </a:xfrm>
          <a:prstGeom prst="rect">
            <a:avLst/>
          </a:prstGeom>
          <a:noFill/>
        </p:spPr>
        <p:txBody>
          <a:bodyPr wrap="square" lIns="0" tIns="0" rIns="0" bIns="0" rtlCol="0">
            <a:spAutoFit/>
          </a:bodyPr>
          <a:lstStyle/>
          <a:p>
            <a:pPr marL="342900" indent="-342900">
              <a:buFont typeface="Arial" panose="020B0604020202020204" pitchFamily="34" charset="0"/>
              <a:buChar char="•"/>
            </a:pPr>
            <a:r>
              <a:rPr lang="zh-CN" altLang="en-US" b="1" dirty="0" smtClean="0">
                <a:solidFill>
                  <a:srgbClr val="000000"/>
                </a:solidFill>
                <a:latin typeface="微软雅黑"/>
                <a:ea typeface="微软雅黑"/>
                <a:cs typeface="微软雅黑"/>
              </a:rPr>
              <a:t>供应商违约怎么办？</a:t>
            </a:r>
            <a:endParaRPr lang="zh-CN" altLang="en-US" b="1" dirty="0">
              <a:solidFill>
                <a:srgbClr val="000000"/>
              </a:solidFill>
              <a:latin typeface="微软雅黑"/>
              <a:ea typeface="微软雅黑"/>
              <a:cs typeface="微软雅黑"/>
            </a:endParaRPr>
          </a:p>
          <a:p>
            <a:pPr marL="800100" lvl="1"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入驻供应</a:t>
            </a:r>
            <a:r>
              <a:rPr lang="zh-CN" altLang="en-US" sz="1600" b="1" dirty="0" smtClean="0">
                <a:solidFill>
                  <a:schemeClr val="accent6"/>
                </a:solidFill>
                <a:latin typeface="微软雅黑" panose="020B0503020204020204" pitchFamily="34" charset="-122"/>
                <a:ea typeface="微软雅黑" panose="020B0503020204020204" pitchFamily="34" charset="-122"/>
              </a:rPr>
              <a:t>商接收订单，参与竞价中标后，拒不履行合同</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被</a:t>
            </a:r>
            <a:r>
              <a:rPr lang="zh-CN" altLang="en-US" sz="1600" b="1" dirty="0">
                <a:solidFill>
                  <a:schemeClr val="accent6"/>
                </a:solidFill>
                <a:latin typeface="微软雅黑" panose="020B0503020204020204" pitchFamily="34" charset="-122"/>
                <a:ea typeface="微软雅黑" panose="020B0503020204020204" pitchFamily="34" charset="-122"/>
              </a:rPr>
              <a:t>发现了虚假资料谋取</a:t>
            </a:r>
            <a:r>
              <a:rPr lang="zh-CN" altLang="en-US" sz="1600" b="1" dirty="0" smtClean="0">
                <a:solidFill>
                  <a:schemeClr val="accent6"/>
                </a:solidFill>
                <a:latin typeface="微软雅黑" panose="020B0503020204020204" pitchFamily="34" charset="-122"/>
                <a:ea typeface="微软雅黑" panose="020B0503020204020204" pitchFamily="34" charset="-122"/>
              </a:rPr>
              <a:t>成交</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假冒伪劣</a:t>
            </a:r>
            <a:r>
              <a:rPr lang="zh-CN" altLang="en-US" sz="1600" b="1" dirty="0">
                <a:solidFill>
                  <a:schemeClr val="accent6"/>
                </a:solidFill>
                <a:latin typeface="微软雅黑" panose="020B0503020204020204" pitchFamily="34" charset="-122"/>
                <a:ea typeface="微软雅黑" panose="020B0503020204020204" pitchFamily="34" charset="-122"/>
              </a:rPr>
              <a:t>骗取验收</a:t>
            </a:r>
            <a:r>
              <a:rPr lang="zh-CN" altLang="en-US" sz="1600" b="1" dirty="0" smtClean="0">
                <a:solidFill>
                  <a:schemeClr val="accent6"/>
                </a:solidFill>
                <a:latin typeface="微软雅黑" panose="020B0503020204020204" pitchFamily="34" charset="-122"/>
                <a:ea typeface="微软雅黑" panose="020B0503020204020204" pitchFamily="34" charset="-122"/>
              </a:rPr>
              <a:t>的</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采购</a:t>
            </a:r>
            <a:r>
              <a:rPr lang="zh-CN" altLang="en-US" sz="1600" b="1" dirty="0">
                <a:solidFill>
                  <a:schemeClr val="accent6"/>
                </a:solidFill>
                <a:latin typeface="微软雅黑" panose="020B0503020204020204" pitchFamily="34" charset="-122"/>
                <a:ea typeface="微软雅黑" panose="020B0503020204020204" pitchFamily="34" charset="-122"/>
              </a:rPr>
              <a:t>人应及时向同级财政部门</a:t>
            </a:r>
            <a:r>
              <a:rPr lang="zh-CN" altLang="en-US" sz="1600" b="1" dirty="0" smtClean="0">
                <a:solidFill>
                  <a:schemeClr val="accent6"/>
                </a:solidFill>
                <a:latin typeface="微软雅黑" panose="020B0503020204020204" pitchFamily="34" charset="-122"/>
                <a:ea typeface="微软雅黑" panose="020B0503020204020204" pitchFamily="34" charset="-122"/>
              </a:rPr>
              <a:t>报告，</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a:solidFill>
                  <a:schemeClr val="accent6"/>
                </a:solidFill>
                <a:latin typeface="微软雅黑" panose="020B0503020204020204" pitchFamily="34" charset="-122"/>
                <a:ea typeface="微软雅黑" panose="020B0503020204020204" pitchFamily="34" charset="-122"/>
              </a:rPr>
              <a:t>参与报价、</a:t>
            </a:r>
            <a:r>
              <a:rPr lang="zh-CN" altLang="en-US" sz="1600" b="1" dirty="0" smtClean="0">
                <a:solidFill>
                  <a:schemeClr val="accent6"/>
                </a:solidFill>
                <a:latin typeface="微软雅黑" panose="020B0503020204020204" pitchFamily="34" charset="-122"/>
                <a:ea typeface="微软雅黑" panose="020B0503020204020204" pitchFamily="34" charset="-122"/>
              </a:rPr>
              <a:t>签订合同</a:t>
            </a:r>
            <a:r>
              <a:rPr lang="zh-CN" altLang="en-US" sz="1600" b="1" dirty="0">
                <a:solidFill>
                  <a:schemeClr val="accent6"/>
                </a:solidFill>
                <a:latin typeface="微软雅黑" panose="020B0503020204020204" pitchFamily="34" charset="-122"/>
                <a:ea typeface="微软雅黑" panose="020B0503020204020204" pitchFamily="34" charset="-122"/>
              </a:rPr>
              <a:t>却不</a:t>
            </a:r>
            <a:r>
              <a:rPr lang="zh-CN" altLang="en-US" sz="1600" b="1" dirty="0" smtClean="0">
                <a:solidFill>
                  <a:schemeClr val="accent6"/>
                </a:solidFill>
                <a:latin typeface="微软雅黑" panose="020B0503020204020204" pitchFamily="34" charset="-122"/>
                <a:ea typeface="微软雅黑" panose="020B0503020204020204" pitchFamily="34" charset="-122"/>
              </a:rPr>
              <a:t>履行，</a:t>
            </a:r>
            <a:r>
              <a:rPr lang="zh-CN" altLang="en-US" sz="1600" b="1" dirty="0">
                <a:solidFill>
                  <a:schemeClr val="accent6"/>
                </a:solidFill>
                <a:latin typeface="微软雅黑" panose="020B0503020204020204" pitchFamily="34" charset="-122"/>
                <a:ea typeface="微软雅黑" panose="020B0503020204020204" pitchFamily="34" charset="-122"/>
              </a:rPr>
              <a:t>违反</a:t>
            </a:r>
            <a:r>
              <a:rPr lang="zh-CN" altLang="en-US" sz="1600" b="1" dirty="0" smtClean="0">
                <a:solidFill>
                  <a:schemeClr val="accent6"/>
                </a:solidFill>
                <a:latin typeface="微软雅黑" panose="020B0503020204020204" pitchFamily="34" charset="-122"/>
                <a:ea typeface="微软雅黑" panose="020B0503020204020204" pitchFamily="34" charset="-122"/>
              </a:rPr>
              <a:t>了电子</a:t>
            </a:r>
            <a:r>
              <a:rPr lang="zh-CN" altLang="en-US" sz="1600" b="1" dirty="0">
                <a:solidFill>
                  <a:schemeClr val="accent6"/>
                </a:solidFill>
                <a:latin typeface="微软雅黑" panose="020B0503020204020204" pitchFamily="34" charset="-122"/>
                <a:ea typeface="微软雅黑" panose="020B0503020204020204" pitchFamily="34" charset="-122"/>
              </a:rPr>
              <a:t>卖场管理</a:t>
            </a:r>
            <a:r>
              <a:rPr lang="zh-CN" altLang="en-US" sz="1600" b="1" dirty="0" smtClean="0">
                <a:solidFill>
                  <a:schemeClr val="accent6"/>
                </a:solidFill>
                <a:latin typeface="微软雅黑" panose="020B0503020204020204" pitchFamily="34" charset="-122"/>
                <a:ea typeface="微软雅黑" panose="020B0503020204020204" pitchFamily="34" charset="-122"/>
              </a:rPr>
              <a:t>办法的第十三条，认定项目</a:t>
            </a:r>
            <a:r>
              <a:rPr lang="zh-CN" altLang="en-US" sz="1600" b="1" dirty="0">
                <a:solidFill>
                  <a:schemeClr val="accent6"/>
                </a:solidFill>
                <a:latin typeface="微软雅黑" panose="020B0503020204020204" pitchFamily="34" charset="-122"/>
                <a:ea typeface="微软雅黑" panose="020B0503020204020204" pitchFamily="34" charset="-122"/>
              </a:rPr>
              <a:t>成交结果</a:t>
            </a:r>
            <a:r>
              <a:rPr lang="zh-CN" altLang="en-US" sz="1600" b="1" dirty="0" smtClean="0">
                <a:solidFill>
                  <a:schemeClr val="accent6"/>
                </a:solidFill>
                <a:latin typeface="微软雅黑" panose="020B0503020204020204" pitchFamily="34" charset="-122"/>
                <a:ea typeface="微软雅黑" panose="020B0503020204020204" pitchFamily="34" charset="-122"/>
              </a:rPr>
              <a:t>无效</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按照电子</a:t>
            </a:r>
            <a:r>
              <a:rPr lang="zh-CN" altLang="en-US" sz="1600" b="1" dirty="0">
                <a:solidFill>
                  <a:schemeClr val="accent6"/>
                </a:solidFill>
                <a:latin typeface="微软雅黑" panose="020B0503020204020204" pitchFamily="34" charset="-122"/>
                <a:ea typeface="微软雅黑" panose="020B0503020204020204" pitchFamily="34" charset="-122"/>
              </a:rPr>
              <a:t>卖场管理</a:t>
            </a:r>
            <a:r>
              <a:rPr lang="zh-CN" altLang="en-US" sz="1600" b="1" dirty="0" smtClean="0">
                <a:solidFill>
                  <a:schemeClr val="accent6"/>
                </a:solidFill>
                <a:latin typeface="微软雅黑" panose="020B0503020204020204" pitchFamily="34" charset="-122"/>
                <a:ea typeface="微软雅黑" panose="020B0503020204020204" pitchFamily="34" charset="-122"/>
              </a:rPr>
              <a:t>办法的第十条和三十六条</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pPr marL="1257300" lvl="2" indent="-342900">
              <a:lnSpc>
                <a:spcPct val="150000"/>
              </a:lnSpc>
              <a:buFont typeface="Wingdings" panose="05000000000000000000" pitchFamily="2" charset="2"/>
              <a:buChar char="ü"/>
            </a:pPr>
            <a:r>
              <a:rPr lang="zh-CN" altLang="en-US" sz="1600" b="1" dirty="0" smtClean="0">
                <a:solidFill>
                  <a:schemeClr val="accent6"/>
                </a:solidFill>
                <a:latin typeface="微软雅黑" panose="020B0503020204020204" pitchFamily="34" charset="-122"/>
                <a:ea typeface="微软雅黑" panose="020B0503020204020204" pitchFamily="34" charset="-122"/>
              </a:rPr>
              <a:t>财政部门通知</a:t>
            </a:r>
            <a:r>
              <a:rPr lang="zh-CN" altLang="en-US" sz="1600" b="1" dirty="0">
                <a:solidFill>
                  <a:schemeClr val="accent6"/>
                </a:solidFill>
                <a:latin typeface="微软雅黑" panose="020B0503020204020204" pitchFamily="34" charset="-122"/>
                <a:ea typeface="微软雅黑" panose="020B0503020204020204" pitchFamily="34" charset="-122"/>
              </a:rPr>
              <a:t>运营商不予</a:t>
            </a:r>
            <a:r>
              <a:rPr lang="zh-CN" altLang="en-US" sz="1600" b="1" dirty="0" smtClean="0">
                <a:solidFill>
                  <a:schemeClr val="accent6"/>
                </a:solidFill>
                <a:latin typeface="微软雅黑" panose="020B0503020204020204" pitchFamily="34" charset="-122"/>
                <a:ea typeface="微软雅黑" panose="020B0503020204020204" pitchFamily="34" charset="-122"/>
              </a:rPr>
              <a:t>退还项目</a:t>
            </a:r>
            <a:r>
              <a:rPr lang="zh-CN" altLang="en-US" sz="1600" b="1" dirty="0">
                <a:solidFill>
                  <a:schemeClr val="accent6"/>
                </a:solidFill>
                <a:latin typeface="微软雅黑" panose="020B0503020204020204" pitchFamily="34" charset="-122"/>
                <a:ea typeface="微软雅黑" panose="020B0503020204020204" pitchFamily="34" charset="-122"/>
              </a:rPr>
              <a:t>对应的增</a:t>
            </a:r>
            <a:r>
              <a:rPr lang="zh-CN" altLang="en-US" sz="1600" b="1" dirty="0" smtClean="0">
                <a:solidFill>
                  <a:schemeClr val="accent6"/>
                </a:solidFill>
                <a:latin typeface="微软雅黑" panose="020B0503020204020204" pitchFamily="34" charset="-122"/>
                <a:ea typeface="微软雅黑" panose="020B0503020204020204" pitchFamily="34" charset="-122"/>
              </a:rPr>
              <a:t>信（</a:t>
            </a:r>
            <a:r>
              <a:rPr lang="en-US" altLang="zh-CN" sz="1600" b="1" dirty="0">
                <a:solidFill>
                  <a:schemeClr val="accent6"/>
                </a:solidFill>
                <a:latin typeface="微软雅黑" panose="020B0503020204020204" pitchFamily="34" charset="-122"/>
                <a:ea typeface="微软雅黑" panose="020B0503020204020204" pitchFamily="34" charset="-122"/>
              </a:rPr>
              <a:t> 3</a:t>
            </a:r>
            <a:r>
              <a:rPr lang="zh-CN" altLang="en-US" sz="1600" b="1" dirty="0">
                <a:solidFill>
                  <a:schemeClr val="accent6"/>
                </a:solidFill>
                <a:latin typeface="微软雅黑" panose="020B0503020204020204" pitchFamily="34" charset="-122"/>
                <a:ea typeface="微软雅黑" panose="020B0503020204020204" pitchFamily="34" charset="-122"/>
              </a:rPr>
              <a:t>或</a:t>
            </a:r>
            <a:r>
              <a:rPr lang="en-US" altLang="zh-CN" sz="1600" b="1" dirty="0">
                <a:solidFill>
                  <a:schemeClr val="accent6"/>
                </a:solidFill>
                <a:latin typeface="微软雅黑" panose="020B0503020204020204" pitchFamily="34" charset="-122"/>
                <a:ea typeface="微软雅黑" panose="020B0503020204020204" pitchFamily="34" charset="-122"/>
              </a:rPr>
              <a:t>10</a:t>
            </a:r>
            <a:r>
              <a:rPr lang="zh-CN" altLang="en-US" sz="1600" b="1" dirty="0">
                <a:solidFill>
                  <a:schemeClr val="accent6"/>
                </a:solidFill>
                <a:latin typeface="微软雅黑" panose="020B0503020204020204" pitchFamily="34" charset="-122"/>
                <a:ea typeface="微软雅黑" panose="020B0503020204020204" pitchFamily="34" charset="-122"/>
              </a:rPr>
              <a:t>万元</a:t>
            </a:r>
            <a:r>
              <a:rPr lang="zh-CN" altLang="en-US" sz="1600" b="1" dirty="0" smtClean="0">
                <a:solidFill>
                  <a:schemeClr val="accent6"/>
                </a:solidFill>
                <a:latin typeface="微软雅黑" panose="020B0503020204020204" pitchFamily="34" charset="-122"/>
                <a:ea typeface="微软雅黑" panose="020B0503020204020204" pitchFamily="34" charset="-122"/>
              </a:rPr>
              <a:t>），</a:t>
            </a:r>
            <a:r>
              <a:rPr lang="zh-CN" altLang="en-US" sz="1600" b="1" dirty="0">
                <a:solidFill>
                  <a:schemeClr val="accent6"/>
                </a:solidFill>
                <a:latin typeface="微软雅黑" panose="020B0503020204020204" pitchFamily="34" charset="-122"/>
                <a:ea typeface="微软雅黑" panose="020B0503020204020204" pitchFamily="34" charset="-122"/>
              </a:rPr>
              <a:t>由信用保证人无条件划</a:t>
            </a:r>
            <a:r>
              <a:rPr lang="zh-CN" altLang="en-US" sz="1600" b="1" dirty="0" smtClean="0">
                <a:solidFill>
                  <a:schemeClr val="accent6"/>
                </a:solidFill>
                <a:latin typeface="微软雅黑" panose="020B0503020204020204" pitchFamily="34" charset="-122"/>
                <a:ea typeface="微软雅黑" panose="020B0503020204020204" pitchFamily="34" charset="-122"/>
              </a:rPr>
              <a:t>缴国库</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22365578"/>
      </p:ext>
    </p:extLst>
  </p:cSld>
  <p:clrMapOvr>
    <a:masterClrMapping/>
  </p:clrMapOvr>
  <p:transition advTm="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务金融PPT图表"/>
</p:tagLst>
</file>

<file path=ppt/theme/theme1.xml><?xml version="1.0" encoding="utf-8"?>
<a:theme xmlns:a="http://schemas.openxmlformats.org/drawingml/2006/main" name="Office 主题​​">
  <a:themeElements>
    <a:clrScheme name="自定义 276">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12498</TotalTime>
  <Words>2563</Words>
  <Application>Microsoft Office PowerPoint</Application>
  <PresentationFormat>全屏显示(16:9)</PresentationFormat>
  <Paragraphs>400</Paragraphs>
  <Slides>101</Slides>
  <Notes>100</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101</vt:i4>
      </vt:variant>
    </vt:vector>
  </HeadingPairs>
  <TitlesOfParts>
    <vt:vector size="108" baseType="lpstr">
      <vt:lpstr>华文黑体</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商务金融PPT图表</dc:title>
  <dc:subject>哎呀小小草</dc:subject>
  <dc:creator>哎呀小小草</dc:creator>
  <cp:keywords>https:/800sucai.taobao.com</cp:keywords>
  <dc:description>https://800sucai.taobao.com/</dc:description>
  <cp:lastModifiedBy>pisaly</cp:lastModifiedBy>
  <cp:revision>1913</cp:revision>
  <dcterms:created xsi:type="dcterms:W3CDTF">2015-04-24T01:01:00Z</dcterms:created>
  <dcterms:modified xsi:type="dcterms:W3CDTF">2021-06-06T08:27:20Z</dcterms:modified>
  <cp:category>https://800sucai.taobao.com/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2052-10.1.0.6029</vt:lpwstr>
  </property>
</Properties>
</file>